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74" r:id="rId4"/>
    <p:sldId id="286" r:id="rId5"/>
    <p:sldId id="284" r:id="rId6"/>
    <p:sldId id="287" r:id="rId7"/>
    <p:sldId id="264" r:id="rId8"/>
    <p:sldId id="275" r:id="rId9"/>
    <p:sldId id="265" r:id="rId10"/>
    <p:sldId id="276" r:id="rId11"/>
    <p:sldId id="266" r:id="rId12"/>
    <p:sldId id="277" r:id="rId13"/>
    <p:sldId id="293" r:id="rId14"/>
    <p:sldId id="263" r:id="rId15"/>
    <p:sldId id="267" r:id="rId16"/>
    <p:sldId id="262" r:id="rId17"/>
    <p:sldId id="288" r:id="rId18"/>
    <p:sldId id="289" r:id="rId19"/>
    <p:sldId id="290" r:id="rId20"/>
    <p:sldId id="291" r:id="rId21"/>
    <p:sldId id="292" r:id="rId22"/>
    <p:sldId id="268" r:id="rId23"/>
    <p:sldId id="279" r:id="rId24"/>
    <p:sldId id="259" r:id="rId25"/>
    <p:sldId id="272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FF3"/>
    <a:srgbClr val="DCEFF2"/>
    <a:srgbClr val="4B1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9" autoAdjust="0"/>
    <p:restoredTop sz="93834" autoAdjust="0"/>
  </p:normalViewPr>
  <p:slideViewPr>
    <p:cSldViewPr snapToGrid="0">
      <p:cViewPr varScale="1">
        <p:scale>
          <a:sx n="113" d="100"/>
          <a:sy n="113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C72C623-21BF-4FA8-BD0A-B944691A2C7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C4E1594-8AA7-47AB-A3AC-CF7BDC1B3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ja-JP"/>
              <a:t>(верхний график) по вертикали:количество лидокаина  по горизонтали: время (часы)</a:t>
            </a:r>
          </a:p>
          <a:p>
            <a:r>
              <a:rPr lang="ru-RU" altLang="ja-JP"/>
              <a:t>(нижний график): по вертикали: проницаемость в эпителий  по горизонтали:время (секунды)</a:t>
            </a:r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「セラミド」が不足すると</a:t>
            </a:r>
            <a:r>
              <a:rPr lang="en-US" altLang="ja-JP" dirty="0"/>
              <a:t>...</a:t>
            </a:r>
            <a:endParaRPr lang="ja-JP" altLang="en-US" dirty="0"/>
          </a:p>
          <a:p>
            <a:r>
              <a:rPr lang="ja-JP" altLang="en-US" dirty="0"/>
              <a:t>→バリア機能が低下して、肌荒れしやすい状態に</a:t>
            </a:r>
          </a:p>
          <a:p>
            <a:r>
              <a:rPr lang="ja-JP" altLang="en-US" dirty="0"/>
              <a:t>外部刺激で肌荒れしやすい、いわばスキだらけの乾燥性敏感肌の状態に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「セラミド」が充分だと</a:t>
            </a:r>
            <a:r>
              <a:rPr lang="en-US" altLang="ja-JP" dirty="0"/>
              <a:t>…</a:t>
            </a:r>
          </a:p>
          <a:p>
            <a:r>
              <a:rPr lang="ja-JP" altLang="en-US" dirty="0"/>
              <a:t>→バリア機能が高く、肌荒れしにくい状態に</a:t>
            </a:r>
            <a:endParaRPr lang="en-US" altLang="ja-JP" dirty="0"/>
          </a:p>
          <a:p>
            <a:r>
              <a:rPr lang="ja-JP" altLang="en-US" dirty="0"/>
              <a:t>外部刺激にも強く肌荒れしにくい、いわばディフェンシヴな健康美肌の状態に</a:t>
            </a:r>
            <a:endParaRPr lang="en-US" altLang="ja-JP" dirty="0"/>
          </a:p>
          <a:p>
            <a:endParaRPr lang="en-US" altLang="ja-JP" dirty="0"/>
          </a:p>
          <a:p>
            <a:pPr defTabSz="921385"/>
            <a:r>
              <a:rPr lang="ja-JP" altLang="en-US" dirty="0"/>
              <a:t>健やかな肌の必須成分「セラミド」は、角層細胞間のすき間を満たして潤いを保ち、外部刺激から肌を守る、肌のバリア機能の主役を担っています。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E1594-8AA7-47AB-A3AC-CF7BDC1B38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83A34E1-EA25-4DA7-8518-FEC6E554EEC0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1E6FCBF6-5D28-4CCB-9EAC-D54326BE4E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7445" y="2736502"/>
            <a:ext cx="4105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SKIN </a:t>
            </a:r>
            <a:r>
              <a:rPr kumimoji="1" lang="ru-RU" altLang="ja-JP" sz="28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ОЗНАКОМИТЕЛЬНЫЕ МАТЕРИАЛЫ</a:t>
            </a:r>
            <a:endParaRPr kumimoji="1" lang="ja-JP" altLang="en-US" sz="280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6998"/>
            <a:ext cx="4572000" cy="5753087"/>
          </a:xfrm>
          <a:prstGeom prst="rect">
            <a:avLst/>
          </a:prstGeom>
        </p:spPr>
      </p:pic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90422" y="618226"/>
            <a:ext cx="6821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en-US" sz="2800" dirty="0"/>
              <a:t>Проницаемость</a:t>
            </a:r>
            <a:r>
              <a:rPr kumimoji="1" lang="en-US" altLang="ja-JP" sz="2800" dirty="0"/>
              <a:t>/</a:t>
            </a:r>
            <a:r>
              <a:rPr kumimoji="1" lang="ru-RU" altLang="en-US" sz="2800" dirty="0"/>
              <a:t>увлажняющие свойства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290422" y="1051551"/>
            <a:ext cx="9891267" cy="2712361"/>
            <a:chOff x="290422" y="1051551"/>
            <a:chExt cx="9891267" cy="271236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22" y="1454305"/>
              <a:ext cx="4294875" cy="217121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452847" y="1051551"/>
              <a:ext cx="4560570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sz="1600" dirty="0"/>
                <a:t>Экспериментальная проверка степени </a:t>
              </a:r>
            </a:p>
            <a:p>
              <a:r>
                <a:rPr kumimoji="1" lang="ru-RU" sz="1600" dirty="0"/>
                <a:t>проницаемости в кожный покров </a:t>
              </a:r>
            </a:p>
            <a:p>
              <a:r>
                <a:rPr kumimoji="1" lang="ru-RU" sz="1600" dirty="0"/>
                <a:t>труднорастворимого в воде вещества</a:t>
              </a:r>
            </a:p>
            <a:p>
              <a:r>
                <a:rPr kumimoji="1" lang="ru-RU" sz="1600" dirty="0"/>
                <a:t>лидокаин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214719" y="1976179"/>
              <a:ext cx="4966970" cy="1029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■</a:t>
              </a:r>
              <a:r>
                <a:rPr kumimoji="1" lang="ru-RU" altLang="ja-JP" sz="1400" dirty="0"/>
                <a:t>обычная вода</a:t>
              </a:r>
              <a:endParaRPr kumimoji="1" lang="en-US" altLang="ja-JP" sz="1400" dirty="0"/>
            </a:p>
            <a:p>
              <a:r>
                <a:rPr kumimoji="1" lang="ja-JP" altLang="en-US" sz="1400" dirty="0"/>
                <a:t>→</a:t>
              </a:r>
              <a:r>
                <a:rPr kumimoji="1" lang="ru-RU" altLang="ja-JP" sz="1400" dirty="0"/>
                <a:t>практически не растворяется</a:t>
              </a:r>
              <a:endParaRPr kumimoji="1" lang="en-US" altLang="ja-JP" sz="1400" dirty="0"/>
            </a:p>
            <a:p>
              <a:endParaRPr kumimoji="1" lang="en-US" altLang="ja-JP" sz="500" dirty="0"/>
            </a:p>
            <a:p>
              <a:r>
                <a:rPr kumimoji="1" lang="ja-JP" altLang="en-US" sz="1400" dirty="0">
                  <a:solidFill>
                    <a:srgbClr val="FF0000"/>
                  </a:solidFill>
                </a:rPr>
                <a:t>■</a:t>
              </a:r>
              <a:r>
                <a:rPr kumimoji="1" lang="ru-RU" altLang="ja-JP" sz="1400" dirty="0">
                  <a:solidFill>
                    <a:srgbClr val="FF0000"/>
                  </a:solidFill>
                </a:rPr>
                <a:t>гидролизованная вода с отрицательными ионами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r>
                <a:rPr kumimoji="1" lang="ja-JP" altLang="en-US" sz="1400" dirty="0"/>
                <a:t>→</a:t>
              </a:r>
              <a:r>
                <a:rPr kumimoji="1" lang="ru-RU" altLang="ja-JP" sz="1400" dirty="0"/>
                <a:t>степень растворения прямо пропорциональна времени</a:t>
              </a:r>
            </a:p>
          </p:txBody>
        </p:sp>
        <p:sp>
          <p:nvSpPr>
            <p:cNvPr id="5" name="矢印: 右 4"/>
            <p:cNvSpPr/>
            <p:nvPr/>
          </p:nvSpPr>
          <p:spPr>
            <a:xfrm>
              <a:off x="4719411" y="2993607"/>
              <a:ext cx="621437" cy="48463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40848" y="3118752"/>
              <a:ext cx="369379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200" u="sng" dirty="0"/>
                <a:t>Степень проницаемости ионизированной воды</a:t>
              </a:r>
            </a:p>
            <a:p>
              <a:r>
                <a:rPr kumimoji="1" lang="ru-RU" altLang="ja-JP" sz="1200" u="sng" dirty="0"/>
                <a:t>гораздо выше аналогичного показателя обычной </a:t>
              </a:r>
            </a:p>
            <a:p>
              <a:r>
                <a:rPr kumimoji="1" lang="ru-RU" altLang="ja-JP" sz="1200" u="sng" dirty="0"/>
                <a:t>воды.</a:t>
              </a: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23" y="4072927"/>
            <a:ext cx="4428989" cy="207645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4585297" y="3962854"/>
            <a:ext cx="8052435" cy="1754537"/>
            <a:chOff x="4585297" y="4153740"/>
            <a:chExt cx="8052435" cy="175453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5214719" y="4878307"/>
              <a:ext cx="7413625" cy="1029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■</a:t>
              </a:r>
              <a:r>
                <a:rPr kumimoji="1" lang="ru-RU" altLang="ja-JP" sz="1400" dirty="0"/>
                <a:t>обычная вода</a:t>
              </a:r>
              <a:endParaRPr kumimoji="1" lang="en-US" altLang="ja-JP" sz="1400" dirty="0"/>
            </a:p>
            <a:p>
              <a:r>
                <a:rPr kumimoji="1" lang="ja-JP" altLang="en-US" sz="1400" dirty="0"/>
                <a:t>→</a:t>
              </a:r>
              <a:r>
                <a:rPr kumimoji="1" lang="ru-RU" altLang="ja-JP" sz="1400" dirty="0"/>
                <a:t>по прошествии 60 сек. эффект увлаждения был практически равен нулю</a:t>
              </a:r>
              <a:endParaRPr kumimoji="1" lang="en-US" altLang="ja-JP" sz="1400" dirty="0"/>
            </a:p>
            <a:p>
              <a:endParaRPr kumimoji="1" lang="en-US" altLang="ja-JP" sz="500" dirty="0"/>
            </a:p>
            <a:p>
              <a:r>
                <a:rPr kumimoji="1" lang="ja-JP" altLang="en-US" sz="1400" dirty="0">
                  <a:solidFill>
                    <a:srgbClr val="FF0000"/>
                  </a:solidFill>
                </a:rPr>
                <a:t>■</a:t>
              </a:r>
              <a:r>
                <a:rPr kumimoji="1" lang="ru-RU" altLang="ja-JP" sz="1400" dirty="0">
                  <a:solidFill>
                    <a:srgbClr val="FF0000"/>
                  </a:solidFill>
                </a:rPr>
                <a:t>гидролизованная вода с отрицательными ионами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r>
                <a:rPr kumimoji="1" lang="ja-JP" altLang="en-US" sz="1400" dirty="0"/>
                <a:t>→</a:t>
              </a:r>
              <a:r>
                <a:rPr kumimoji="1" lang="ru-RU" sz="1400" dirty="0"/>
                <a:t>степень увлажненности оставалось достаточно высокой даже по прошествии 60 сек.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585297" y="4153740"/>
              <a:ext cx="588200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600" dirty="0"/>
                <a:t>Экспериментальная проверка способности увлажнять кожу 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51972" y="4416630"/>
              <a:ext cx="798576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ja-JP" sz="1200" dirty="0"/>
                <a:t>Замеры увлажняющих способностей</a:t>
              </a:r>
            </a:p>
            <a:p>
              <a:r>
                <a:rPr kumimoji="1" lang="ru-RU" altLang="ja-JP" sz="1200" dirty="0"/>
                <a:t>нанесенных на кожный покров обычной и ионизированной</a:t>
              </a:r>
            </a:p>
            <a:p>
              <a:r>
                <a:rPr kumimoji="1" lang="ru-RU" altLang="ja-JP" sz="1200" dirty="0"/>
                <a:t>воды.</a:t>
              </a:r>
              <a:endParaRPr kumimoji="1" lang="en-US" altLang="ja-JP" sz="1200" dirty="0"/>
            </a:p>
            <a:p>
              <a:endParaRPr kumimoji="1" lang="ja-JP" altLang="en-US" sz="1200" dirty="0"/>
            </a:p>
          </p:txBody>
        </p:sp>
      </p:grpSp>
      <p:sp>
        <p:nvSpPr>
          <p:cNvPr id="16" name="矢印: 右 15"/>
          <p:cNvSpPr/>
          <p:nvPr/>
        </p:nvSpPr>
        <p:spPr>
          <a:xfrm>
            <a:off x="4719410" y="5754194"/>
            <a:ext cx="621437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40847" y="5865725"/>
            <a:ext cx="37433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200" u="sng" dirty="0"/>
              <a:t>Увлажняющие способности ионизированной воды</a:t>
            </a:r>
          </a:p>
          <a:p>
            <a:r>
              <a:rPr kumimoji="1" lang="ru-RU" altLang="ja-JP" sz="1200" u="sng" dirty="0"/>
              <a:t>гораздо выше аналогичного показателя обычной</a:t>
            </a:r>
          </a:p>
          <a:p>
            <a:r>
              <a:rPr kumimoji="1" lang="ru-RU" altLang="ja-JP" sz="1200" u="sng" dirty="0"/>
              <a:t>воды.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301838" y="3812876"/>
            <a:ext cx="8566918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3191774" y="4379571"/>
            <a:ext cx="1069675" cy="66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86721" y="4801653"/>
            <a:ext cx="3286125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ru-RU" altLang="ja-JP" sz="1050" dirty="0">
                <a:solidFill>
                  <a:srgbClr val="FF0000"/>
                </a:solidFill>
                <a:sym typeface="+mn-ea"/>
              </a:rPr>
              <a:t>гидролизованная вода с отрицательными ионами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86513" y="2345513"/>
            <a:ext cx="3286125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050" dirty="0">
                <a:solidFill>
                  <a:srgbClr val="FF0000"/>
                </a:solidFill>
              </a:rPr>
              <a:t>гидролизованная вода с отрицательными ионами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94078" y="546488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純水</a:t>
            </a:r>
          </a:p>
        </p:txBody>
      </p:sp>
      <p:sp>
        <p:nvSpPr>
          <p:cNvPr id="4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6815" y="629728"/>
            <a:ext cx="6064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Point 3</a:t>
            </a:r>
            <a:r>
              <a:rPr kumimoji="1" lang="ja-JP" altLang="en-US" sz="2800" dirty="0"/>
              <a:t> </a:t>
            </a:r>
            <a:r>
              <a:rPr kumimoji="1" lang="ru-RU" altLang="ja-JP" sz="2800" dirty="0"/>
              <a:t>Выравнивание тона лица</a:t>
            </a:r>
            <a:r>
              <a:rPr kumimoji="1" lang="en-US" altLang="ja-JP" sz="2800" dirty="0"/>
              <a:t>-</a:t>
            </a:r>
            <a:r>
              <a:rPr kumimoji="1" lang="ja-JP" altLang="en-US" sz="2800" dirty="0"/>
              <a:t>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535" y="1151890"/>
            <a:ext cx="87363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600" dirty="0"/>
              <a:t>Новый способ выравнивания тона кожи не за счет включения в состав уходового средства отбеливающих компонентов состава, а путем эффективного использования уже имеющегося в организме витамина С.  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grpSp>
        <p:nvGrpSpPr>
          <p:cNvPr id="171" name="グループ化 170"/>
          <p:cNvGrpSpPr/>
          <p:nvPr/>
        </p:nvGrpSpPr>
        <p:grpSpPr>
          <a:xfrm>
            <a:off x="5276277" y="2702121"/>
            <a:ext cx="2904642" cy="1752136"/>
            <a:chOff x="4986070" y="2613475"/>
            <a:chExt cx="2904642" cy="1752136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986070" y="2613475"/>
              <a:ext cx="2904642" cy="1752136"/>
              <a:chOff x="2188989" y="2125544"/>
              <a:chExt cx="2904642" cy="1707824"/>
            </a:xfrm>
          </p:grpSpPr>
          <p:sp>
            <p:nvSpPr>
              <p:cNvPr id="12" name="楕円 11"/>
              <p:cNvSpPr/>
              <p:nvPr/>
            </p:nvSpPr>
            <p:spPr>
              <a:xfrm>
                <a:off x="2188989" y="2125544"/>
                <a:ext cx="2904642" cy="1074411"/>
              </a:xfrm>
              <a:prstGeom prst="ellipse">
                <a:avLst/>
              </a:prstGeom>
              <a:solidFill>
                <a:srgbClr val="A9EF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2188989" y="2777765"/>
                <a:ext cx="2904642" cy="10556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52503" y="2201818"/>
                <a:ext cx="683260" cy="358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ru-RU" altLang="ja-JP" dirty="0"/>
                  <a:t>вода</a:t>
                </a: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5186226" y="2923510"/>
              <a:ext cx="346824" cy="285671"/>
              <a:chOff x="5352273" y="3975607"/>
              <a:chExt cx="437713" cy="369332"/>
            </a:xfrm>
          </p:grpSpPr>
          <p:sp>
            <p:nvSpPr>
              <p:cNvPr id="38" name="テキスト ボックス 37"/>
              <p:cNvSpPr txBox="1"/>
              <p:nvPr/>
            </p:nvSpPr>
            <p:spPr>
              <a:xfrm>
                <a:off x="5352273" y="4006383"/>
                <a:ext cx="36420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/>
                  <a:t>ー</a:t>
                </a:r>
              </a:p>
            </p:txBody>
          </p:sp>
          <p:sp>
            <p:nvSpPr>
              <p:cNvPr id="39" name="楕円 38"/>
              <p:cNvSpPr/>
              <p:nvPr/>
            </p:nvSpPr>
            <p:spPr>
              <a:xfrm>
                <a:off x="5374488" y="3975607"/>
                <a:ext cx="415498" cy="3693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5569129" y="2729430"/>
              <a:ext cx="346824" cy="285671"/>
              <a:chOff x="5352273" y="3975607"/>
              <a:chExt cx="437713" cy="369332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5352273" y="4006383"/>
                <a:ext cx="36420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/>
                  <a:t>ー</a:t>
                </a:r>
              </a:p>
            </p:txBody>
          </p:sp>
          <p:sp>
            <p:nvSpPr>
              <p:cNvPr id="42" name="楕円 41"/>
              <p:cNvSpPr/>
              <p:nvPr/>
            </p:nvSpPr>
            <p:spPr>
              <a:xfrm>
                <a:off x="5374488" y="3975607"/>
                <a:ext cx="415498" cy="3693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5922344" y="2917758"/>
              <a:ext cx="346824" cy="285671"/>
              <a:chOff x="5352273" y="3975607"/>
              <a:chExt cx="437713" cy="369332"/>
            </a:xfrm>
          </p:grpSpPr>
          <p:sp>
            <p:nvSpPr>
              <p:cNvPr id="44" name="テキスト ボックス 43"/>
              <p:cNvSpPr txBox="1"/>
              <p:nvPr/>
            </p:nvSpPr>
            <p:spPr>
              <a:xfrm>
                <a:off x="5352273" y="4006383"/>
                <a:ext cx="36420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/>
                  <a:t>ー</a:t>
                </a:r>
              </a:p>
            </p:txBody>
          </p:sp>
          <p:sp>
            <p:nvSpPr>
              <p:cNvPr id="45" name="楕円 44"/>
              <p:cNvSpPr/>
              <p:nvPr/>
            </p:nvSpPr>
            <p:spPr>
              <a:xfrm>
                <a:off x="5374488" y="3975607"/>
                <a:ext cx="415498" cy="3693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6635462" y="2932138"/>
              <a:ext cx="346824" cy="285671"/>
              <a:chOff x="5352273" y="3975607"/>
              <a:chExt cx="437713" cy="369332"/>
            </a:xfrm>
          </p:grpSpPr>
          <p:sp>
            <p:nvSpPr>
              <p:cNvPr id="53" name="テキスト ボックス 52"/>
              <p:cNvSpPr txBox="1"/>
              <p:nvPr/>
            </p:nvSpPr>
            <p:spPr>
              <a:xfrm>
                <a:off x="5352273" y="4006383"/>
                <a:ext cx="36420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/>
                  <a:t>ー</a:t>
                </a:r>
              </a:p>
            </p:txBody>
          </p:sp>
          <p:sp>
            <p:nvSpPr>
              <p:cNvPr id="54" name="楕円 53"/>
              <p:cNvSpPr/>
              <p:nvPr/>
            </p:nvSpPr>
            <p:spPr>
              <a:xfrm>
                <a:off x="5374488" y="3975607"/>
                <a:ext cx="415498" cy="3693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7020166" y="2754052"/>
              <a:ext cx="346824" cy="285671"/>
              <a:chOff x="5352273" y="3975607"/>
              <a:chExt cx="437713" cy="369332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5352273" y="4006383"/>
                <a:ext cx="36420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/>
                  <a:t>ー</a:t>
                </a:r>
              </a:p>
            </p:txBody>
          </p:sp>
          <p:sp>
            <p:nvSpPr>
              <p:cNvPr id="57" name="楕円 56"/>
              <p:cNvSpPr/>
              <p:nvPr/>
            </p:nvSpPr>
            <p:spPr>
              <a:xfrm>
                <a:off x="5374488" y="3975607"/>
                <a:ext cx="415498" cy="3693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7379597" y="2935208"/>
              <a:ext cx="346824" cy="285671"/>
              <a:chOff x="5352273" y="3975607"/>
              <a:chExt cx="437713" cy="369332"/>
            </a:xfrm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5352273" y="4006383"/>
                <a:ext cx="36420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/>
                  <a:t>ー</a:t>
                </a:r>
              </a:p>
            </p:txBody>
          </p:sp>
          <p:sp>
            <p:nvSpPr>
              <p:cNvPr id="60" name="楕円 59"/>
              <p:cNvSpPr/>
              <p:nvPr/>
            </p:nvSpPr>
            <p:spPr>
              <a:xfrm>
                <a:off x="5374488" y="3975607"/>
                <a:ext cx="415498" cy="3693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71" name="四角形: 角を丸くする 70"/>
            <p:cNvSpPr/>
            <p:nvPr/>
          </p:nvSpPr>
          <p:spPr>
            <a:xfrm>
              <a:off x="5044246" y="3880944"/>
              <a:ext cx="750499" cy="36933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VC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四角形: 角を丸くする 76"/>
            <p:cNvSpPr/>
            <p:nvPr/>
          </p:nvSpPr>
          <p:spPr>
            <a:xfrm>
              <a:off x="6038605" y="3880944"/>
              <a:ext cx="750499" cy="36933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VC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四角形: 角を丸くする 81"/>
            <p:cNvSpPr/>
            <p:nvPr/>
          </p:nvSpPr>
          <p:spPr>
            <a:xfrm>
              <a:off x="7032964" y="3888532"/>
              <a:ext cx="750499" cy="36933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VC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1" name="矢印: 上 90"/>
            <p:cNvSpPr/>
            <p:nvPr/>
          </p:nvSpPr>
          <p:spPr>
            <a:xfrm>
              <a:off x="5318227" y="3397096"/>
              <a:ext cx="202536" cy="34868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矢印: 上 91"/>
            <p:cNvSpPr/>
            <p:nvPr/>
          </p:nvSpPr>
          <p:spPr>
            <a:xfrm>
              <a:off x="6337123" y="3393614"/>
              <a:ext cx="202536" cy="34868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矢印: 上 92"/>
            <p:cNvSpPr/>
            <p:nvPr/>
          </p:nvSpPr>
          <p:spPr>
            <a:xfrm>
              <a:off x="7330085" y="3402487"/>
              <a:ext cx="202536" cy="34868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4635012" y="4526107"/>
            <a:ext cx="4532432" cy="1221687"/>
            <a:chOff x="4510193" y="2405680"/>
            <a:chExt cx="4532432" cy="122168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899250" y="2405680"/>
              <a:ext cx="4143375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ru-RU" altLang="ja-JP" sz="1200" dirty="0"/>
                <a:t>При контакте с кожей вступает в химическую реакцию с</a:t>
              </a:r>
            </a:p>
            <a:p>
              <a:pPr algn="l"/>
              <a:r>
                <a:rPr kumimoji="1" lang="ru-RU" altLang="ja-JP" sz="1200" dirty="0"/>
                <a:t>органическими кислотами, в результате чего снижается</a:t>
              </a:r>
            </a:p>
            <a:p>
              <a:pPr algn="l"/>
              <a:r>
                <a:rPr kumimoji="1" lang="ru-RU" altLang="ja-JP" sz="1200" dirty="0"/>
                <a:t>показатель кислотно-щелочного баланса </a:t>
              </a:r>
              <a:r>
                <a:rPr kumimoji="1" lang="en-US" altLang="ja-JP" sz="1200" dirty="0"/>
                <a:t>pH 12</a:t>
              </a:r>
              <a:r>
                <a:rPr kumimoji="1" lang="ja-JP" altLang="en-US" sz="1200" dirty="0"/>
                <a:t>→</a:t>
              </a:r>
              <a:r>
                <a:rPr kumimoji="1" lang="en-US" altLang="ja-JP" sz="1200" dirty="0"/>
                <a:t>5,6</a:t>
              </a:r>
            </a:p>
            <a:p>
              <a:pPr algn="l"/>
              <a:r>
                <a:rPr kumimoji="1" lang="en-US" altLang="ja-JP" sz="1200" dirty="0"/>
                <a:t>(</a:t>
              </a:r>
              <a:r>
                <a:rPr kumimoji="1" lang="ru-RU" altLang="en-US" sz="1200" dirty="0"/>
                <a:t>реакция нейтрализации</a:t>
              </a:r>
              <a:r>
                <a:rPr kumimoji="1" lang="en-US" altLang="ja-JP" sz="1200" dirty="0"/>
                <a:t>)</a:t>
              </a:r>
              <a:endParaRPr kumimoji="1" lang="ja-JP" altLang="en-US" sz="1200" dirty="0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510193" y="3351777"/>
              <a:ext cx="435356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ru-RU" sz="1200" dirty="0">
                  <a:solidFill>
                    <a:srgbClr val="FF0000"/>
                  </a:solidFill>
                </a:rPr>
                <a:t>Отрицательные ионы воды притягивают к себе витамин С.</a:t>
              </a:r>
              <a:endParaRPr kumimoji="1" lang="ru-RU" sz="1200" dirty="0"/>
            </a:p>
          </p:txBody>
        </p:sp>
        <p:sp>
          <p:nvSpPr>
            <p:cNvPr id="96" name="矢印: 下 95"/>
            <p:cNvSpPr/>
            <p:nvPr/>
          </p:nvSpPr>
          <p:spPr>
            <a:xfrm>
              <a:off x="6467256" y="2851595"/>
              <a:ext cx="276087" cy="400439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8" name="テキスト ボックス 167"/>
          <p:cNvSpPr txBox="1"/>
          <p:nvPr/>
        </p:nvSpPr>
        <p:spPr>
          <a:xfrm>
            <a:off x="628644" y="2131984"/>
            <a:ext cx="32359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ru-RU" altLang="en-US" sz="1400" dirty="0"/>
              <a:t>Обычное выравнивание тона кожи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grpSp>
        <p:nvGrpSpPr>
          <p:cNvPr id="170" name="グループ化 169"/>
          <p:cNvGrpSpPr/>
          <p:nvPr/>
        </p:nvGrpSpPr>
        <p:grpSpPr>
          <a:xfrm>
            <a:off x="773103" y="2593041"/>
            <a:ext cx="3830375" cy="2397402"/>
            <a:chOff x="616521" y="2820340"/>
            <a:chExt cx="3830375" cy="2397402"/>
          </a:xfrm>
        </p:grpSpPr>
        <p:grpSp>
          <p:nvGrpSpPr>
            <p:cNvPr id="164" name="グループ化 163"/>
            <p:cNvGrpSpPr/>
            <p:nvPr/>
          </p:nvGrpSpPr>
          <p:grpSpPr>
            <a:xfrm>
              <a:off x="739766" y="2820340"/>
              <a:ext cx="3707130" cy="1861216"/>
              <a:chOff x="258407" y="2191636"/>
              <a:chExt cx="3707130" cy="1861216"/>
            </a:xfrm>
          </p:grpSpPr>
          <p:sp>
            <p:nvSpPr>
              <p:cNvPr id="158" name="楕円 157"/>
              <p:cNvSpPr/>
              <p:nvPr/>
            </p:nvSpPr>
            <p:spPr>
              <a:xfrm>
                <a:off x="406765" y="2191636"/>
                <a:ext cx="2478286" cy="778224"/>
              </a:xfrm>
              <a:prstGeom prst="ellipse">
                <a:avLst/>
              </a:prstGeom>
              <a:solidFill>
                <a:srgbClr val="A9EF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正方形/長方形 158"/>
              <p:cNvSpPr/>
              <p:nvPr/>
            </p:nvSpPr>
            <p:spPr>
              <a:xfrm>
                <a:off x="390487" y="2969860"/>
                <a:ext cx="2494564" cy="1082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テキスト ボックス 159"/>
              <p:cNvSpPr txBox="1"/>
              <p:nvPr/>
            </p:nvSpPr>
            <p:spPr>
              <a:xfrm>
                <a:off x="258407" y="2370071"/>
                <a:ext cx="370713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ru-RU" altLang="ja-JP" dirty="0"/>
                  <a:t>вода</a:t>
                </a:r>
                <a:r>
                  <a:rPr kumimoji="1" lang="ja-JP" altLang="en-US" dirty="0"/>
                  <a:t>＋</a:t>
                </a:r>
                <a:r>
                  <a:rPr kumimoji="1" lang="ru-RU" altLang="ja-JP" dirty="0"/>
                  <a:t>компоненты состава</a:t>
                </a:r>
              </a:p>
            </p:txBody>
          </p:sp>
          <p:grpSp>
            <p:nvGrpSpPr>
              <p:cNvPr id="112" name="グループ化 111"/>
              <p:cNvGrpSpPr/>
              <p:nvPr/>
            </p:nvGrpSpPr>
            <p:grpSpPr>
              <a:xfrm>
                <a:off x="502725" y="3647530"/>
                <a:ext cx="679212" cy="315805"/>
                <a:chOff x="6221774" y="749926"/>
                <a:chExt cx="750499" cy="315805"/>
              </a:xfrm>
            </p:grpSpPr>
            <p:sp>
              <p:nvSpPr>
                <p:cNvPr id="132" name="四角形: 角を丸くする 131"/>
                <p:cNvSpPr/>
                <p:nvPr/>
              </p:nvSpPr>
              <p:spPr>
                <a:xfrm>
                  <a:off x="6221774" y="749926"/>
                  <a:ext cx="750499" cy="315805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>
                      <a:solidFill>
                        <a:schemeClr val="tx1"/>
                      </a:solidFill>
                    </a:rPr>
                    <a:t>VC</a:t>
                  </a:r>
                  <a:endParaRPr kumimoji="1" lang="ja-JP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6629156" y="784509"/>
                  <a:ext cx="2041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ja-JP" altLang="en-US" sz="1200" dirty="0"/>
                </a:p>
              </p:txBody>
            </p:sp>
          </p:grpSp>
          <p:sp>
            <p:nvSpPr>
              <p:cNvPr id="128" name="四角形: 角を丸くする 127"/>
              <p:cNvSpPr/>
              <p:nvPr/>
            </p:nvSpPr>
            <p:spPr>
              <a:xfrm>
                <a:off x="1268570" y="3629971"/>
                <a:ext cx="679211" cy="323932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>
                    <a:solidFill>
                      <a:schemeClr val="tx1"/>
                    </a:solidFill>
                  </a:rPr>
                  <a:t>VC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四角形: 角を丸くする 123"/>
              <p:cNvSpPr/>
              <p:nvPr/>
            </p:nvSpPr>
            <p:spPr>
              <a:xfrm>
                <a:off x="2081730" y="3635228"/>
                <a:ext cx="679211" cy="32078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>
                    <a:solidFill>
                      <a:schemeClr val="tx1"/>
                    </a:solidFill>
                  </a:rPr>
                  <a:t>VC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テキスト ボックス 161"/>
            <p:cNvSpPr txBox="1"/>
            <p:nvPr/>
          </p:nvSpPr>
          <p:spPr>
            <a:xfrm>
              <a:off x="1861396" y="3207653"/>
              <a:ext cx="202882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sz="800" dirty="0"/>
                <a:t>α-арбутин</a:t>
              </a:r>
              <a:r>
                <a:rPr kumimoji="1" lang="ru-RU" sz="800" dirty="0"/>
                <a:t>, плацента,</a:t>
              </a:r>
              <a:endParaRPr kumimoji="1" lang="en-US" altLang="ja-JP" sz="800" dirty="0"/>
            </a:p>
            <a:p>
              <a:pPr algn="l"/>
              <a:r>
                <a:rPr kumimoji="1" lang="ru-RU" altLang="ja-JP" sz="800" dirty="0"/>
                <a:t>транексамовая кислота,гидрохинон </a:t>
              </a:r>
              <a:r>
                <a:rPr kumimoji="1" lang="en-US" altLang="ja-JP" sz="800" dirty="0" err="1"/>
                <a:t>etc</a:t>
              </a:r>
              <a:endParaRPr kumimoji="1" lang="ja-JP" altLang="en-US" sz="800" dirty="0"/>
            </a:p>
          </p:txBody>
        </p:sp>
        <p:sp>
          <p:nvSpPr>
            <p:cNvPr id="165" name="矢印: 下 164"/>
            <p:cNvSpPr/>
            <p:nvPr/>
          </p:nvSpPr>
          <p:spPr>
            <a:xfrm>
              <a:off x="1192891" y="3608795"/>
              <a:ext cx="238170" cy="366022"/>
            </a:xfrm>
            <a:prstGeom prst="downArrow">
              <a:avLst/>
            </a:prstGeom>
            <a:solidFill>
              <a:srgbClr val="A9EF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矢印: 下 165"/>
            <p:cNvSpPr/>
            <p:nvPr/>
          </p:nvSpPr>
          <p:spPr>
            <a:xfrm>
              <a:off x="1976707" y="3608795"/>
              <a:ext cx="238170" cy="366022"/>
            </a:xfrm>
            <a:prstGeom prst="downArrow">
              <a:avLst/>
            </a:prstGeom>
            <a:solidFill>
              <a:srgbClr val="A9EF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矢印: 下 166"/>
            <p:cNvSpPr/>
            <p:nvPr/>
          </p:nvSpPr>
          <p:spPr>
            <a:xfrm>
              <a:off x="2801997" y="3599200"/>
              <a:ext cx="238170" cy="366022"/>
            </a:xfrm>
            <a:prstGeom prst="downArrow">
              <a:avLst/>
            </a:prstGeom>
            <a:solidFill>
              <a:srgbClr val="A9EF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616521" y="4757367"/>
              <a:ext cx="360743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200" dirty="0"/>
                <a:t>Активные компоненты состава с отбеливающим</a:t>
              </a:r>
            </a:p>
            <a:p>
              <a:r>
                <a:rPr kumimoji="1" lang="ru-RU" altLang="ja-JP" sz="1200" dirty="0"/>
                <a:t>эффектом.</a:t>
              </a:r>
            </a:p>
          </p:txBody>
        </p:sp>
      </p:grpSp>
      <p:cxnSp>
        <p:nvCxnSpPr>
          <p:cNvPr id="172" name="直線コネクタ 171"/>
          <p:cNvCxnSpPr/>
          <p:nvPr/>
        </p:nvCxnSpPr>
        <p:spPr>
          <a:xfrm>
            <a:off x="4572000" y="2131984"/>
            <a:ext cx="0" cy="346655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テキスト ボックス 174"/>
          <p:cNvSpPr txBox="1"/>
          <p:nvPr/>
        </p:nvSpPr>
        <p:spPr>
          <a:xfrm>
            <a:off x="4825633" y="2131984"/>
            <a:ext cx="308800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ru-RU" altLang="en-US" sz="1400" dirty="0"/>
              <a:t>Отбеливающий эффект </a:t>
            </a:r>
            <a:r>
              <a:rPr kumimoji="1" lang="en-US" altLang="ja-JP" sz="1400" dirty="0"/>
              <a:t>Top Skin】</a:t>
            </a:r>
            <a:endParaRPr kumimoji="1" lang="ja-JP" altLang="en-US" sz="1400" dirty="0"/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90422" y="600973"/>
            <a:ext cx="6064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Point 3</a:t>
            </a:r>
            <a:r>
              <a:rPr kumimoji="1" lang="ja-JP" altLang="en-US" sz="2800" dirty="0"/>
              <a:t> </a:t>
            </a:r>
            <a:r>
              <a:rPr kumimoji="1" lang="ru-RU" altLang="ja-JP" sz="2800" dirty="0"/>
              <a:t>Выравнивание тона лица</a:t>
            </a:r>
            <a:r>
              <a:rPr kumimoji="1" lang="en-US" altLang="ja-JP" sz="2800" dirty="0"/>
              <a:t>-</a:t>
            </a:r>
            <a:r>
              <a:rPr kumimoji="1" lang="ja-JP" altLang="en-US" sz="2800" dirty="0"/>
              <a:t>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0422" y="1406106"/>
            <a:ext cx="85934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■</a:t>
            </a:r>
            <a:r>
              <a:rPr kumimoji="1" lang="ru-RU" altLang="ja-JP" sz="1600" dirty="0"/>
              <a:t>Величина осмотического давления способствует проницаемости молекул воды внутрь</a:t>
            </a:r>
          </a:p>
          <a:p>
            <a:r>
              <a:rPr kumimoji="1" lang="ru-RU" altLang="ja-JP" sz="1600" dirty="0"/>
              <a:t>   клетки и выведению из клетки продуктов жизнедеятельности.</a:t>
            </a:r>
            <a:endParaRPr kumimoji="1" lang="ja-JP" altLang="en-US" sz="1600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464740" y="2347042"/>
            <a:ext cx="7809195" cy="2764930"/>
            <a:chOff x="214574" y="2206238"/>
            <a:chExt cx="7809195" cy="276493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752634" y="4220755"/>
              <a:ext cx="300672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①</a:t>
              </a:r>
              <a:r>
                <a:rPr kumimoji="1" lang="ru-RU" altLang="ja-JP" sz="1600" dirty="0"/>
                <a:t>поступающая в клетки вода</a:t>
              </a:r>
            </a:p>
          </p:txBody>
        </p:sp>
        <p:grpSp>
          <p:nvGrpSpPr>
            <p:cNvPr id="65" name="グループ化 64"/>
            <p:cNvGrpSpPr/>
            <p:nvPr/>
          </p:nvGrpSpPr>
          <p:grpSpPr>
            <a:xfrm>
              <a:off x="2427546" y="2206238"/>
              <a:ext cx="3838199" cy="1770537"/>
              <a:chOff x="1431131" y="2352776"/>
              <a:chExt cx="1911278" cy="1057765"/>
            </a:xfrm>
          </p:grpSpPr>
          <p:grpSp>
            <p:nvGrpSpPr>
              <p:cNvPr id="64" name="グループ化 63"/>
              <p:cNvGrpSpPr/>
              <p:nvPr/>
            </p:nvGrpSpPr>
            <p:grpSpPr>
              <a:xfrm>
                <a:off x="1431131" y="2352776"/>
                <a:ext cx="1911278" cy="1057765"/>
                <a:chOff x="1431131" y="2352776"/>
                <a:chExt cx="1911278" cy="1057765"/>
              </a:xfrm>
            </p:grpSpPr>
            <p:grpSp>
              <p:nvGrpSpPr>
                <p:cNvPr id="32" name="グループ化 31"/>
                <p:cNvGrpSpPr/>
                <p:nvPr/>
              </p:nvGrpSpPr>
              <p:grpSpPr>
                <a:xfrm>
                  <a:off x="1431131" y="2352776"/>
                  <a:ext cx="1911278" cy="1057765"/>
                  <a:chOff x="1232211" y="4905759"/>
                  <a:chExt cx="1911278" cy="1057765"/>
                </a:xfrm>
              </p:grpSpPr>
              <p:sp>
                <p:nvSpPr>
                  <p:cNvPr id="34" name="正方形/長方形 33"/>
                  <p:cNvSpPr/>
                  <p:nvPr/>
                </p:nvSpPr>
                <p:spPr>
                  <a:xfrm>
                    <a:off x="1232211" y="4905759"/>
                    <a:ext cx="1911278" cy="1057765"/>
                  </a:xfrm>
                  <a:prstGeom prst="rect">
                    <a:avLst/>
                  </a:prstGeom>
                  <a:solidFill>
                    <a:srgbClr val="A9EFF3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四角形: 角を丸くする 34"/>
                  <p:cNvSpPr/>
                  <p:nvPr/>
                </p:nvSpPr>
                <p:spPr>
                  <a:xfrm>
                    <a:off x="1674578" y="5216695"/>
                    <a:ext cx="1026544" cy="435892"/>
                  </a:xfrm>
                  <a:prstGeom prst="round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ru-RU" altLang="ja-JP" sz="1600" dirty="0">
                        <a:solidFill>
                          <a:schemeClr val="tx1"/>
                        </a:solidFill>
                      </a:rPr>
                      <a:t>клетка</a:t>
                    </a:r>
                  </a:p>
                </p:txBody>
              </p:sp>
            </p:grpSp>
            <p:cxnSp>
              <p:nvCxnSpPr>
                <p:cNvPr id="24" name="直線矢印コネクタ 23"/>
                <p:cNvCxnSpPr/>
                <p:nvPr/>
              </p:nvCxnSpPr>
              <p:spPr>
                <a:xfrm>
                  <a:off x="1518724" y="2864841"/>
                  <a:ext cx="426073" cy="0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矢印コネクタ 25"/>
                <p:cNvCxnSpPr/>
                <p:nvPr/>
              </p:nvCxnSpPr>
              <p:spPr>
                <a:xfrm flipH="1">
                  <a:off x="2838852" y="3047239"/>
                  <a:ext cx="418235" cy="0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矢印コネクタ 26"/>
                <p:cNvCxnSpPr/>
                <p:nvPr/>
              </p:nvCxnSpPr>
              <p:spPr>
                <a:xfrm flipH="1">
                  <a:off x="2830226" y="2727357"/>
                  <a:ext cx="418236" cy="0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V="1">
                  <a:off x="2258499" y="3005901"/>
                  <a:ext cx="0" cy="34259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矢印コネクタ 28"/>
                <p:cNvCxnSpPr/>
                <p:nvPr/>
              </p:nvCxnSpPr>
              <p:spPr>
                <a:xfrm flipV="1">
                  <a:off x="2470810" y="3008179"/>
                  <a:ext cx="0" cy="340316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矢印コネクタ 29"/>
                <p:cNvCxnSpPr/>
                <p:nvPr/>
              </p:nvCxnSpPr>
              <p:spPr>
                <a:xfrm flipH="1">
                  <a:off x="2274243" y="2369496"/>
                  <a:ext cx="6321" cy="345713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矢印コネクタ 30"/>
                <p:cNvCxnSpPr/>
                <p:nvPr/>
              </p:nvCxnSpPr>
              <p:spPr>
                <a:xfrm>
                  <a:off x="2457904" y="2361748"/>
                  <a:ext cx="0" cy="353461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直線矢印コネクタ 38"/>
              <p:cNvCxnSpPr/>
              <p:nvPr/>
            </p:nvCxnSpPr>
            <p:spPr>
              <a:xfrm flipH="1">
                <a:off x="1542942" y="2715209"/>
                <a:ext cx="330556" cy="3872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H="1" flipV="1">
                <a:off x="1555599" y="3015523"/>
                <a:ext cx="317899" cy="5521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>
                <a:off x="2900042" y="2881658"/>
                <a:ext cx="35704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>
                <a:off x="2028912" y="3099604"/>
                <a:ext cx="0" cy="297068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>
                <a:off x="2675135" y="3099604"/>
                <a:ext cx="0" cy="297068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/>
              <p:cNvCxnSpPr/>
              <p:nvPr/>
            </p:nvCxnSpPr>
            <p:spPr>
              <a:xfrm flipV="1">
                <a:off x="2003322" y="2369496"/>
                <a:ext cx="1" cy="290692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 flipV="1">
                <a:off x="2675135" y="2369496"/>
                <a:ext cx="0" cy="290692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グループ化 77"/>
            <p:cNvGrpSpPr/>
            <p:nvPr/>
          </p:nvGrpSpPr>
          <p:grpSpPr>
            <a:xfrm>
              <a:off x="214574" y="3341905"/>
              <a:ext cx="2581910" cy="325435"/>
              <a:chOff x="242752" y="3390159"/>
              <a:chExt cx="2581910" cy="325435"/>
            </a:xfrm>
          </p:grpSpPr>
          <p:cxnSp>
            <p:nvCxnSpPr>
              <p:cNvPr id="67" name="直線矢印コネクタ 66"/>
              <p:cNvCxnSpPr/>
              <p:nvPr/>
            </p:nvCxnSpPr>
            <p:spPr>
              <a:xfrm flipH="1">
                <a:off x="1358984" y="3390159"/>
                <a:ext cx="8556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テキスト ボックス 72"/>
              <p:cNvSpPr txBox="1"/>
              <p:nvPr/>
            </p:nvSpPr>
            <p:spPr>
              <a:xfrm>
                <a:off x="242752" y="3417185"/>
                <a:ext cx="2581910" cy="298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■</a:t>
                </a:r>
                <a:r>
                  <a:rPr kumimoji="1" lang="ru-RU" altLang="ja-JP" sz="1600" dirty="0"/>
                  <a:t>продукты распада</a:t>
                </a:r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371495" y="2789573"/>
              <a:ext cx="1611874" cy="341308"/>
              <a:chOff x="174926" y="2306339"/>
              <a:chExt cx="1611874" cy="341308"/>
            </a:xfrm>
          </p:grpSpPr>
          <p:cxnSp>
            <p:nvCxnSpPr>
              <p:cNvPr id="76" name="直線矢印コネクタ 75"/>
              <p:cNvCxnSpPr/>
              <p:nvPr/>
            </p:nvCxnSpPr>
            <p:spPr>
              <a:xfrm>
                <a:off x="931167" y="2475616"/>
                <a:ext cx="855633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テキスト ボックス 76"/>
              <p:cNvSpPr txBox="1"/>
              <p:nvPr/>
            </p:nvSpPr>
            <p:spPr>
              <a:xfrm>
                <a:off x="174926" y="2306339"/>
                <a:ext cx="831215" cy="341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/>
                  <a:t>■</a:t>
                </a:r>
                <a:r>
                  <a:rPr kumimoji="1" lang="ru-RU" altLang="ja-JP" sz="1600" dirty="0"/>
                  <a:t>вода</a:t>
                </a:r>
              </a:p>
            </p:txBody>
          </p:sp>
        </p:grpSp>
        <p:sp>
          <p:nvSpPr>
            <p:cNvPr id="79" name="テキスト ボックス 78"/>
            <p:cNvSpPr txBox="1"/>
            <p:nvPr/>
          </p:nvSpPr>
          <p:spPr>
            <a:xfrm>
              <a:off x="2752634" y="4633983"/>
              <a:ext cx="527113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②</a:t>
              </a:r>
              <a:r>
                <a:rPr kumimoji="1" lang="ru-RU" altLang="ja-JP" sz="1600" dirty="0"/>
                <a:t>выводимые из клетки продукты жизнедеятельности</a:t>
              </a:r>
            </a:p>
          </p:txBody>
        </p:sp>
      </p:grpSp>
      <p:sp>
        <p:nvSpPr>
          <p:cNvPr id="80" name="矢印: 下 79"/>
          <p:cNvSpPr/>
          <p:nvPr/>
        </p:nvSpPr>
        <p:spPr>
          <a:xfrm rot="16200000">
            <a:off x="288925" y="5371465"/>
            <a:ext cx="484505" cy="8604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62025" y="5669915"/>
            <a:ext cx="8276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く</a:t>
            </a:r>
            <a:r>
              <a:rPr kumimoji="1" lang="ru-RU" altLang="ja-JP" sz="1600" dirty="0"/>
              <a:t>Одна из причин неровного тона кожи - накопление продуктов жизнедеятельности.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51830" y="2400935"/>
            <a:ext cx="763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600" dirty="0"/>
              <a:t>вода</a:t>
            </a:r>
          </a:p>
        </p:txBody>
      </p:sp>
      <p:sp>
        <p:nvSpPr>
          <p:cNvPr id="4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90422" y="610874"/>
            <a:ext cx="7405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2800"/>
            </a:lvl1pPr>
          </a:lstStyle>
          <a:p>
            <a:pPr algn="l"/>
            <a:r>
              <a:rPr lang="en-US" altLang="ja-JP" dirty="0"/>
              <a:t>Point 4</a:t>
            </a:r>
            <a:r>
              <a:rPr lang="ja-JP" altLang="en-US" dirty="0"/>
              <a:t>　</a:t>
            </a:r>
            <a:r>
              <a:rPr lang="ru-RU" altLang="ja-JP" dirty="0">
                <a:sym typeface="+mn-ea"/>
              </a:rPr>
              <a:t>Активизация выработки церамидов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815" y="1153206"/>
            <a:ext cx="8439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Гидролизованная вода с отрицательными ионами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kumimoji="1" lang="ru-RU" altLang="ja-JP" sz="1600" dirty="0"/>
              <a:t>активизация всех внутриклеточных процессов, включая процесс синтеза церамидов.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8703" y="1613187"/>
            <a:ext cx="79816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ru-RU" altLang="en-US" sz="1200" dirty="0"/>
              <a:t>Церамиды</a:t>
            </a:r>
            <a:r>
              <a:rPr kumimoji="1" lang="ja-JP" altLang="en-US" sz="1200" dirty="0"/>
              <a:t>：</a:t>
            </a:r>
            <a:r>
              <a:rPr kumimoji="1" lang="ru-RU" altLang="ja-JP" sz="1200" dirty="0"/>
              <a:t>один из структурных компонентов липидного барьера кожи. Играя роль межклеточного цемента, обеспечивают структурную прочность кожи, уменьшают трансэпидермальную потерю влаги, защищают кожу от вредного воздействия внешней среды.</a:t>
            </a:r>
            <a:endParaRPr kumimoji="1" lang="ja-JP" altLang="en-US" sz="1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68994" y="2153387"/>
            <a:ext cx="7991779" cy="2986537"/>
            <a:chOff x="92792" y="2120729"/>
            <a:chExt cx="7991779" cy="2986537"/>
          </a:xfrm>
        </p:grpSpPr>
        <p:sp>
          <p:nvSpPr>
            <p:cNvPr id="43" name="テキスト ボックス 1"/>
            <p:cNvSpPr txBox="1"/>
            <p:nvPr/>
          </p:nvSpPr>
          <p:spPr>
            <a:xfrm>
              <a:off x="4404689" y="3175692"/>
              <a:ext cx="1333500" cy="50482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100" dirty="0"/>
                <a:t>Gene expression</a:t>
              </a:r>
            </a:p>
            <a:p>
              <a:pPr algn="ctr"/>
              <a:r>
                <a:rPr kumimoji="1" lang="en-US" altLang="ja-JP" sz="1100" dirty="0"/>
                <a:t>(</a:t>
              </a:r>
              <a:r>
                <a:rPr kumimoji="1" lang="en-US" altLang="ja-JP" sz="1100" dirty="0" err="1"/>
                <a:t>vs.control</a:t>
              </a:r>
              <a:r>
                <a:rPr kumimoji="1" lang="en-US" altLang="ja-JP" sz="1100" dirty="0"/>
                <a:t>)</a:t>
              </a:r>
              <a:endParaRPr kumimoji="1" lang="ja-JP" altLang="en-US" sz="1100" dirty="0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92792" y="2120729"/>
              <a:ext cx="7991779" cy="2986537"/>
              <a:chOff x="92792" y="2120729"/>
              <a:chExt cx="7991779" cy="2986537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5262394" y="2120729"/>
                <a:ext cx="2822177" cy="2694435"/>
                <a:chOff x="1254520" y="3081653"/>
                <a:chExt cx="2822177" cy="2694435"/>
              </a:xfrm>
            </p:grpSpPr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3640151" y="3518601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800" dirty="0"/>
                    <a:t>*</a:t>
                  </a:r>
                </a:p>
              </p:txBody>
            </p:sp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1267344" y="34078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kumimoji="1" sz="800"/>
                  </a:lvl1pPr>
                </a:lstStyle>
                <a:p>
                  <a:r>
                    <a:rPr lang="en-US" altLang="ja-JP" dirty="0"/>
                    <a:t>10</a:t>
                  </a:r>
                  <a:endParaRPr lang="ja-JP" altLang="en-US" dirty="0"/>
                </a:p>
              </p:txBody>
            </p:sp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1254520" y="3081653"/>
                  <a:ext cx="3642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kumimoji="1" sz="1000"/>
                  </a:lvl1pPr>
                </a:lstStyle>
                <a:p>
                  <a:r>
                    <a:rPr lang="en-US" altLang="ja-JP" sz="800" dirty="0"/>
                    <a:t>12</a:t>
                  </a:r>
                  <a:endParaRPr lang="ja-JP" altLang="en-US" sz="800" dirty="0"/>
                </a:p>
              </p:txBody>
            </p: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3155140" y="4688179"/>
                  <a:ext cx="2406" cy="1065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583631" y="4713079"/>
                  <a:ext cx="2406" cy="1065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テキスト ボックス 3"/>
                <p:cNvSpPr txBox="1"/>
                <p:nvPr/>
              </p:nvSpPr>
              <p:spPr>
                <a:xfrm>
                  <a:off x="2259783" y="3129897"/>
                  <a:ext cx="1352550" cy="2667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en-US" altLang="ja-JP" sz="1200" dirty="0"/>
                    <a:t>ELOVL4</a:t>
                  </a:r>
                  <a:endParaRPr kumimoji="1" lang="ja-JP" altLang="en-US" sz="1200" dirty="0"/>
                </a:p>
              </p:txBody>
            </p: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259783" y="5442459"/>
                  <a:ext cx="16384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>
                  <a:off x="1602557" y="3186260"/>
                  <a:ext cx="0" cy="1956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1508683" y="3512369"/>
                  <a:ext cx="848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テキスト ボックス 3"/>
                <p:cNvSpPr txBox="1"/>
                <p:nvPr/>
              </p:nvSpPr>
              <p:spPr>
                <a:xfrm>
                  <a:off x="2267639" y="5509388"/>
                  <a:ext cx="1656658" cy="2667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en-US" altLang="ja-JP" dirty="0"/>
                    <a:t>ERI</a:t>
                  </a:r>
                  <a:r>
                    <a:rPr kumimoji="1" lang="ja-JP" altLang="en-US" dirty="0"/>
                    <a:t>（％） </a:t>
                  </a:r>
                  <a:r>
                    <a:rPr kumimoji="1" lang="en-US" altLang="ja-JP" dirty="0"/>
                    <a:t>N</a:t>
                  </a:r>
                  <a:r>
                    <a:rPr kumimoji="1" lang="ja-JP" altLang="en-US" dirty="0"/>
                    <a:t>＝</a:t>
                  </a:r>
                  <a:r>
                    <a:rPr kumimoji="1" lang="en-US" altLang="ja-JP" dirty="0"/>
                    <a:t>3</a:t>
                  </a:r>
                  <a:endParaRPr kumimoji="1" lang="ja-JP" altLang="en-US" dirty="0"/>
                </a:p>
              </p:txBody>
            </p: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1508683" y="3838478"/>
                  <a:ext cx="848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1508683" y="4164587"/>
                  <a:ext cx="848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1508683" y="4490696"/>
                  <a:ext cx="848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正方形/長方形 54"/>
                <p:cNvSpPr/>
                <p:nvPr/>
              </p:nvSpPr>
              <p:spPr>
                <a:xfrm>
                  <a:off x="1882079" y="5019776"/>
                  <a:ext cx="270575" cy="12311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2451868" y="4776060"/>
                  <a:ext cx="270575" cy="36682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正方形/長方形 57"/>
                <p:cNvSpPr/>
                <p:nvPr/>
              </p:nvSpPr>
              <p:spPr>
                <a:xfrm>
                  <a:off x="3591445" y="3995162"/>
                  <a:ext cx="270575" cy="11477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1353546" y="4060241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/>
                    <a:t>6</a:t>
                  </a:r>
                  <a:endParaRPr kumimoji="1" lang="ja-JP" altLang="en-US" sz="800" dirty="0"/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1353546" y="4386437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/>
                    <a:t>4</a:t>
                  </a:r>
                  <a:endParaRPr kumimoji="1" lang="ja-JP" altLang="en-US" sz="800" dirty="0"/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353546" y="4712633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/>
                    <a:t>2</a:t>
                  </a:r>
                  <a:endParaRPr kumimoji="1" lang="ja-JP" altLang="en-US" sz="800" dirty="0"/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1353546" y="5038828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/>
                    <a:t>0</a:t>
                  </a:r>
                  <a:endParaRPr kumimoji="1" lang="ja-JP" altLang="en-US" sz="800" dirty="0"/>
                </a:p>
              </p:txBody>
            </p: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1517763" y="5142912"/>
                  <a:ext cx="25589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1933588" y="5159814"/>
                  <a:ext cx="1661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dirty="0"/>
                    <a:t>0</a:t>
                  </a:r>
                  <a:endParaRPr kumimoji="1" lang="ja-JP" altLang="en-US" sz="1000" dirty="0"/>
                </a:p>
              </p:txBody>
            </p:sp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2391461" y="5159814"/>
                  <a:ext cx="40888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dirty="0"/>
                    <a:t>0.5</a:t>
                  </a:r>
                  <a:endParaRPr kumimoji="1" lang="ja-JP" altLang="en-US" sz="1000" dirty="0"/>
                </a:p>
              </p:txBody>
            </p:sp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3093758" y="5159814"/>
                  <a:ext cx="1661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dirty="0"/>
                    <a:t>1</a:t>
                  </a:r>
                  <a:endParaRPr kumimoji="1" lang="ja-JP" altLang="en-US" sz="1000" dirty="0"/>
                </a:p>
              </p:txBody>
            </p:sp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3643656" y="5159814"/>
                  <a:ext cx="1661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dirty="0"/>
                    <a:t>5</a:t>
                  </a:r>
                  <a:endParaRPr kumimoji="1" lang="ja-JP" altLang="en-US" sz="1000" dirty="0"/>
                </a:p>
              </p:txBody>
            </p:sp>
            <p:cxnSp>
              <p:nvCxnSpPr>
                <p:cNvPr id="75" name="直線コネクタ 74"/>
                <p:cNvCxnSpPr/>
                <p:nvPr/>
              </p:nvCxnSpPr>
              <p:spPr>
                <a:xfrm>
                  <a:off x="3725775" y="3694390"/>
                  <a:ext cx="0" cy="2907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2539525" y="4713079"/>
                  <a:ext cx="8937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3681453" y="3693415"/>
                  <a:ext cx="8937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/>
                <p:cNvCxnSpPr/>
                <p:nvPr/>
              </p:nvCxnSpPr>
              <p:spPr>
                <a:xfrm>
                  <a:off x="1508683" y="3186260"/>
                  <a:ext cx="848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/>
                <p:nvPr/>
              </p:nvCxnSpPr>
              <p:spPr>
                <a:xfrm>
                  <a:off x="1508683" y="4816805"/>
                  <a:ext cx="848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1353546" y="3734045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/>
                    <a:t>8</a:t>
                  </a:r>
                  <a:endParaRPr kumimoji="1" lang="ja-JP" altLang="en-US" sz="800" dirty="0"/>
                </a:p>
              </p:txBody>
            </p:sp>
            <p:sp>
              <p:nvSpPr>
                <p:cNvPr id="104" name="正方形/長方形 103"/>
                <p:cNvSpPr/>
                <p:nvPr/>
              </p:nvSpPr>
              <p:spPr>
                <a:xfrm>
                  <a:off x="3024615" y="4776060"/>
                  <a:ext cx="270575" cy="36682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5" name="直線コネクタ 104"/>
                <p:cNvCxnSpPr/>
                <p:nvPr/>
              </p:nvCxnSpPr>
              <p:spPr>
                <a:xfrm>
                  <a:off x="3112272" y="4679738"/>
                  <a:ext cx="8937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グループ化 2"/>
              <p:cNvGrpSpPr/>
              <p:nvPr/>
            </p:nvGrpSpPr>
            <p:grpSpPr>
              <a:xfrm>
                <a:off x="92792" y="2168973"/>
                <a:ext cx="7911195" cy="2938293"/>
                <a:chOff x="266968" y="3301080"/>
                <a:chExt cx="7911195" cy="2938293"/>
              </a:xfrm>
            </p:grpSpPr>
            <p:grpSp>
              <p:nvGrpSpPr>
                <p:cNvPr id="2" name="グループ化 1"/>
                <p:cNvGrpSpPr/>
                <p:nvPr/>
              </p:nvGrpSpPr>
              <p:grpSpPr>
                <a:xfrm>
                  <a:off x="266968" y="3301080"/>
                  <a:ext cx="7911195" cy="2938293"/>
                  <a:chOff x="408486" y="3301080"/>
                  <a:chExt cx="7911195" cy="2938293"/>
                </a:xfrm>
              </p:grpSpPr>
              <p:sp>
                <p:nvSpPr>
                  <p:cNvPr id="66" name="テキスト ボックス 1"/>
                  <p:cNvSpPr txBox="1"/>
                  <p:nvPr/>
                </p:nvSpPr>
                <p:spPr>
                  <a:xfrm>
                    <a:off x="408486" y="4046542"/>
                    <a:ext cx="1333500" cy="504825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mpd="sng">
                    <a:noFill/>
                  </a:ln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en-US" altLang="ja-JP" sz="1100" dirty="0"/>
                      <a:t>Gene expression</a:t>
                    </a:r>
                  </a:p>
                  <a:p>
                    <a:pPr algn="ctr"/>
                    <a:r>
                      <a:rPr kumimoji="1" lang="en-US" altLang="ja-JP" sz="1100" dirty="0"/>
                      <a:t>(</a:t>
                    </a:r>
                    <a:r>
                      <a:rPr kumimoji="1" lang="en-US" altLang="ja-JP" sz="1100" dirty="0" err="1"/>
                      <a:t>vs.control</a:t>
                    </a:r>
                    <a:r>
                      <a:rPr kumimoji="1" lang="en-US" altLang="ja-JP" sz="1100" dirty="0"/>
                      <a:t>)</a:t>
                    </a:r>
                    <a:endParaRPr kumimoji="1" lang="ja-JP" altLang="en-US" sz="1100" dirty="0"/>
                  </a:p>
                </p:txBody>
              </p:sp>
              <p:grpSp>
                <p:nvGrpSpPr>
                  <p:cNvPr id="111" name="グループ化 110"/>
                  <p:cNvGrpSpPr/>
                  <p:nvPr/>
                </p:nvGrpSpPr>
                <p:grpSpPr>
                  <a:xfrm>
                    <a:off x="1277984" y="3301080"/>
                    <a:ext cx="7041697" cy="2938293"/>
                    <a:chOff x="1266313" y="3129897"/>
                    <a:chExt cx="7041697" cy="2938293"/>
                  </a:xfrm>
                </p:grpSpPr>
                <p:sp>
                  <p:nvSpPr>
                    <p:cNvPr id="87" name="テキスト ボックス 3"/>
                    <p:cNvSpPr txBox="1"/>
                    <p:nvPr/>
                  </p:nvSpPr>
                  <p:spPr>
                    <a:xfrm>
                      <a:off x="1266313" y="5690605"/>
                      <a:ext cx="7041697" cy="37758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/>
                        <a:t>CerS3</a:t>
                      </a:r>
                      <a:r>
                        <a:rPr kumimoji="1" lang="ja-JP" altLang="en-US" sz="1050" dirty="0"/>
                        <a:t>・</a:t>
                      </a:r>
                      <a:r>
                        <a:rPr kumimoji="1" lang="en-US" altLang="ja-JP" sz="1050" dirty="0"/>
                        <a:t>ELOVL4</a:t>
                      </a:r>
                      <a:r>
                        <a:rPr kumimoji="1" lang="ja-JP" altLang="en-US" sz="1050" dirty="0"/>
                        <a:t>＝</a:t>
                      </a:r>
                      <a:r>
                        <a:rPr kumimoji="1" lang="ru-RU" altLang="ja-JP" sz="1050" dirty="0"/>
                        <a:t>ген, влияющий на синтез церамидов.</a:t>
                      </a:r>
                    </a:p>
                  </p:txBody>
                </p:sp>
                <p:cxnSp>
                  <p:nvCxnSpPr>
                    <p:cNvPr id="102" name="直線コネクタ 101"/>
                    <p:cNvCxnSpPr/>
                    <p:nvPr/>
                  </p:nvCxnSpPr>
                  <p:spPr>
                    <a:xfrm>
                      <a:off x="3159903" y="4350032"/>
                      <a:ext cx="2406" cy="1065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線コネクタ 97"/>
                    <p:cNvCxnSpPr/>
                    <p:nvPr/>
                  </p:nvCxnSpPr>
                  <p:spPr>
                    <a:xfrm>
                      <a:off x="2593157" y="4713079"/>
                      <a:ext cx="2406" cy="1065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テキスト ボックス 3"/>
                    <p:cNvSpPr txBox="1"/>
                    <p:nvPr/>
                  </p:nvSpPr>
                  <p:spPr>
                    <a:xfrm>
                      <a:off x="2259783" y="3129897"/>
                      <a:ext cx="1352550" cy="2667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CerS3</a:t>
                      </a:r>
                      <a:endParaRPr kumimoji="1" lang="ja-JP" altLang="en-US" sz="1200" dirty="0"/>
                    </a:p>
                  </p:txBody>
                </p:sp>
                <p:cxnSp>
                  <p:nvCxnSpPr>
                    <p:cNvPr id="69" name="直線コネクタ 68"/>
                    <p:cNvCxnSpPr/>
                    <p:nvPr/>
                  </p:nvCxnSpPr>
                  <p:spPr>
                    <a:xfrm>
                      <a:off x="2259783" y="5442459"/>
                      <a:ext cx="163849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コネクタ 69"/>
                    <p:cNvCxnSpPr/>
                    <p:nvPr/>
                  </p:nvCxnSpPr>
                  <p:spPr>
                    <a:xfrm>
                      <a:off x="1602557" y="3186260"/>
                      <a:ext cx="0" cy="19566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線コネクタ 73"/>
                    <p:cNvCxnSpPr/>
                    <p:nvPr/>
                  </p:nvCxnSpPr>
                  <p:spPr>
                    <a:xfrm>
                      <a:off x="1508683" y="3501085"/>
                      <a:ext cx="8484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テキスト ボックス 3"/>
                    <p:cNvSpPr txBox="1"/>
                    <p:nvPr/>
                  </p:nvSpPr>
                  <p:spPr>
                    <a:xfrm>
                      <a:off x="2420039" y="5509388"/>
                      <a:ext cx="1352550" cy="2667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/>
                        <a:t>ERI</a:t>
                      </a:r>
                      <a:r>
                        <a:rPr kumimoji="1" lang="ja-JP" altLang="en-US" dirty="0"/>
                        <a:t>（％）</a:t>
                      </a:r>
                    </a:p>
                  </p:txBody>
                </p:sp>
                <p:cxnSp>
                  <p:nvCxnSpPr>
                    <p:cNvPr id="81" name="直線コネクタ 80"/>
                    <p:cNvCxnSpPr/>
                    <p:nvPr/>
                  </p:nvCxnSpPr>
                  <p:spPr>
                    <a:xfrm>
                      <a:off x="1508683" y="3899367"/>
                      <a:ext cx="8484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直線コネクタ 81"/>
                    <p:cNvCxnSpPr/>
                    <p:nvPr/>
                  </p:nvCxnSpPr>
                  <p:spPr>
                    <a:xfrm>
                      <a:off x="1508683" y="4342427"/>
                      <a:ext cx="8484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線コネクタ 82"/>
                    <p:cNvCxnSpPr/>
                    <p:nvPr/>
                  </p:nvCxnSpPr>
                  <p:spPr>
                    <a:xfrm>
                      <a:off x="1508683" y="4776060"/>
                      <a:ext cx="8484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9" name="正方形/長方形 78"/>
                    <p:cNvSpPr/>
                    <p:nvPr/>
                  </p:nvSpPr>
                  <p:spPr>
                    <a:xfrm>
                      <a:off x="1882079" y="4776060"/>
                      <a:ext cx="270575" cy="36682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" name="正方形/長方形 83"/>
                    <p:cNvSpPr/>
                    <p:nvPr/>
                  </p:nvSpPr>
                  <p:spPr>
                    <a:xfrm>
                      <a:off x="2451868" y="4776060"/>
                      <a:ext cx="270575" cy="36682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" name="正方形/長方形 84"/>
                    <p:cNvSpPr/>
                    <p:nvPr/>
                  </p:nvSpPr>
                  <p:spPr>
                    <a:xfrm>
                      <a:off x="3021657" y="4433888"/>
                      <a:ext cx="270575" cy="709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" name="正方形/長方形 85"/>
                    <p:cNvSpPr/>
                    <p:nvPr/>
                  </p:nvSpPr>
                  <p:spPr>
                    <a:xfrm>
                      <a:off x="3591445" y="4171950"/>
                      <a:ext cx="270575" cy="97093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" name="テキスト ボックス 87"/>
                    <p:cNvSpPr txBox="1"/>
                    <p:nvPr/>
                  </p:nvSpPr>
                  <p:spPr>
                    <a:xfrm>
                      <a:off x="1343026" y="3385551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4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89" name="テキスト ボックス 88"/>
                    <p:cNvSpPr txBox="1"/>
                    <p:nvPr/>
                  </p:nvSpPr>
                  <p:spPr>
                    <a:xfrm>
                      <a:off x="1343026" y="3779180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3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90" name="テキスト ボックス 89"/>
                    <p:cNvSpPr txBox="1"/>
                    <p:nvPr/>
                  </p:nvSpPr>
                  <p:spPr>
                    <a:xfrm>
                      <a:off x="1343026" y="4219316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2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91" name="テキスト ボックス 90"/>
                    <p:cNvSpPr txBox="1"/>
                    <p:nvPr/>
                  </p:nvSpPr>
                  <p:spPr>
                    <a:xfrm>
                      <a:off x="1343026" y="4660686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1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92" name="テキスト ボックス 91"/>
                    <p:cNvSpPr txBox="1"/>
                    <p:nvPr/>
                  </p:nvSpPr>
                  <p:spPr>
                    <a:xfrm>
                      <a:off x="1343026" y="5019776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0</a:t>
                      </a:r>
                      <a:endParaRPr kumimoji="1" lang="ja-JP" altLang="en-US" sz="1000" dirty="0"/>
                    </a:p>
                  </p:txBody>
                </p:sp>
                <p:cxnSp>
                  <p:nvCxnSpPr>
                    <p:cNvPr id="19" name="直線コネクタ 18"/>
                    <p:cNvCxnSpPr/>
                    <p:nvPr/>
                  </p:nvCxnSpPr>
                  <p:spPr>
                    <a:xfrm>
                      <a:off x="1517763" y="5142912"/>
                      <a:ext cx="255893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4" name="テキスト ボックス 93"/>
                    <p:cNvSpPr txBox="1"/>
                    <p:nvPr/>
                  </p:nvSpPr>
                  <p:spPr>
                    <a:xfrm>
                      <a:off x="1933588" y="5159814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0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95" name="テキスト ボックス 94"/>
                    <p:cNvSpPr txBox="1"/>
                    <p:nvPr/>
                  </p:nvSpPr>
                  <p:spPr>
                    <a:xfrm>
                      <a:off x="2391461" y="5159814"/>
                      <a:ext cx="40888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0.5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96" name="テキスト ボックス 95"/>
                    <p:cNvSpPr txBox="1"/>
                    <p:nvPr/>
                  </p:nvSpPr>
                  <p:spPr>
                    <a:xfrm>
                      <a:off x="3093758" y="5159814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1</a:t>
                      </a:r>
                      <a:endParaRPr kumimoji="1" lang="ja-JP" altLang="en-US" sz="1000" dirty="0"/>
                    </a:p>
                  </p:txBody>
                </p:sp>
                <p:sp>
                  <p:nvSpPr>
                    <p:cNvPr id="97" name="テキスト ボックス 96"/>
                    <p:cNvSpPr txBox="1"/>
                    <p:nvPr/>
                  </p:nvSpPr>
                  <p:spPr>
                    <a:xfrm>
                      <a:off x="3643656" y="5159814"/>
                      <a:ext cx="1661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000" dirty="0"/>
                        <a:t>5</a:t>
                      </a:r>
                      <a:endParaRPr kumimoji="1" lang="ja-JP" altLang="en-US" sz="1000" dirty="0"/>
                    </a:p>
                  </p:txBody>
                </p:sp>
                <p:cxnSp>
                  <p:nvCxnSpPr>
                    <p:cNvPr id="103" name="直線コネクタ 102"/>
                    <p:cNvCxnSpPr/>
                    <p:nvPr/>
                  </p:nvCxnSpPr>
                  <p:spPr>
                    <a:xfrm>
                      <a:off x="3730538" y="3875359"/>
                      <a:ext cx="0" cy="29073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線コネクタ 105"/>
                    <p:cNvCxnSpPr/>
                    <p:nvPr/>
                  </p:nvCxnSpPr>
                  <p:spPr>
                    <a:xfrm>
                      <a:off x="2549051" y="4713079"/>
                      <a:ext cx="893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3112259" y="4347189"/>
                      <a:ext cx="893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3681453" y="3874384"/>
                      <a:ext cx="893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3" name="テキスト ボックス 112"/>
                <p:cNvSpPr txBox="1"/>
                <p:nvPr/>
              </p:nvSpPr>
              <p:spPr>
                <a:xfrm>
                  <a:off x="3524942" y="3689784"/>
                  <a:ext cx="1661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800" dirty="0"/>
                    <a:t>*</a:t>
                  </a:r>
                </a:p>
              </p:txBody>
            </p:sp>
          </p:grpSp>
        </p:grpSp>
      </p:grpSp>
      <p:sp>
        <p:nvSpPr>
          <p:cNvPr id="114" name="テキスト ボックス 113"/>
          <p:cNvSpPr txBox="1"/>
          <p:nvPr/>
        </p:nvSpPr>
        <p:spPr>
          <a:xfrm>
            <a:off x="2140603" y="5222189"/>
            <a:ext cx="537368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sz="1400" dirty="0"/>
              <a:t>Достаточное количество церамидов - необходимое условие поддержания барьерных функций эпителия, водного баланса, механической прочности и гладкости кожного покроя, защиты кожи от вредного воздействия внешней среды.</a:t>
            </a:r>
            <a:endParaRPr kumimoji="1" lang="en-US" altLang="ja-JP" sz="1400" dirty="0"/>
          </a:p>
          <a:p>
            <a:pPr algn="ctr"/>
            <a:endParaRPr kumimoji="1" lang="ja-JP" altLang="en-US" sz="1400" dirty="0"/>
          </a:p>
        </p:txBody>
      </p:sp>
      <p:sp>
        <p:nvSpPr>
          <p:cNvPr id="7" name="フローチャート: 結合子 6"/>
          <p:cNvSpPr/>
          <p:nvPr/>
        </p:nvSpPr>
        <p:spPr>
          <a:xfrm>
            <a:off x="-134802" y="4847321"/>
            <a:ext cx="1940647" cy="194064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6510" y="5406390"/>
            <a:ext cx="1856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sz="1200" dirty="0"/>
              <a:t>Никакая другая вода, включая   щелочную гидролизованную, </a:t>
            </a:r>
            <a:r>
              <a:rPr kumimoji="1" lang="ru-RU" sz="1200" dirty="0">
                <a:solidFill>
                  <a:srgbClr val="FF0000"/>
                </a:solidFill>
              </a:rPr>
              <a:t>не дает такого результата!</a:t>
            </a:r>
            <a:r>
              <a:rPr kumimoji="1" lang="ru-RU" sz="1200" dirty="0"/>
              <a:t> </a:t>
            </a:r>
            <a:endParaRPr kumimoji="1" lang="ru-RU" sz="12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1"/>
          <a:stretch>
            <a:fillRect/>
          </a:stretch>
        </p:blipFill>
        <p:spPr>
          <a:xfrm>
            <a:off x="7500257" y="4744446"/>
            <a:ext cx="1271361" cy="1612327"/>
          </a:xfrm>
          <a:prstGeom prst="rect">
            <a:avLst/>
          </a:prstGeom>
        </p:spPr>
      </p:pic>
      <p:sp>
        <p:nvSpPr>
          <p:cNvPr id="116" name="テキスト ボックス 1"/>
          <p:cNvSpPr txBox="1"/>
          <p:nvPr/>
        </p:nvSpPr>
        <p:spPr>
          <a:xfrm rot="5400000">
            <a:off x="8109473" y="5545372"/>
            <a:ext cx="1333500" cy="687778"/>
          </a:xfrm>
          <a:prstGeom prst="rect">
            <a:avLst/>
          </a:prstGeom>
          <a:noFill/>
          <a:ln w="9525" cmpd="sng"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ru-RU" altLang="en-US" sz="900" dirty="0"/>
              <a:t>роговой слой</a:t>
            </a:r>
          </a:p>
        </p:txBody>
      </p:sp>
      <p:sp>
        <p:nvSpPr>
          <p:cNvPr id="4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8555" y="593667"/>
            <a:ext cx="83623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en-US" sz="2800" dirty="0"/>
              <a:t>Обычный ежедневный уход за кожей + </a:t>
            </a:r>
            <a:r>
              <a:rPr kumimoji="1" lang="en-US" altLang="ja-JP" sz="2800" dirty="0"/>
              <a:t>TOP SKIN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8145" y="1209444"/>
            <a:ext cx="54902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600" dirty="0"/>
              <a:t>Полифункциональный высокоэффективный лосьон</a:t>
            </a:r>
            <a:r>
              <a:rPr kumimoji="1" lang="ja-JP" altLang="en-US" sz="1600" dirty="0"/>
              <a:t>、、、</a:t>
            </a:r>
            <a:endParaRPr kumimoji="1" lang="en-US" altLang="ja-JP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01764" y="5611367"/>
            <a:ext cx="74688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en-US" dirty="0">
                <a:solidFill>
                  <a:srgbClr val="FF0000"/>
                </a:solidFill>
              </a:rPr>
              <a:t>Обычный ежедневный  уход за кожей лица и тела + </a:t>
            </a:r>
            <a:r>
              <a:rPr kumimoji="1" lang="en-US" altLang="ja-JP" dirty="0">
                <a:solidFill>
                  <a:srgbClr val="FF0000"/>
                </a:solidFill>
              </a:rPr>
              <a:t>TOP SKIN</a:t>
            </a:r>
          </a:p>
          <a:p>
            <a:r>
              <a:rPr kumimoji="1" lang="ru-RU" altLang="en-US" dirty="0"/>
              <a:t>Высокоэффективный уход за различными видами проблемной кожи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3235476" y="3521558"/>
            <a:ext cx="2708554" cy="2070199"/>
            <a:chOff x="3340327" y="3839282"/>
            <a:chExt cx="2708554" cy="2070199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3807966" y="5602776"/>
              <a:ext cx="224091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・</a:t>
              </a:r>
              <a:r>
                <a:rPr kumimoji="1" lang="ru-RU" altLang="ja-JP" sz="1400" dirty="0"/>
                <a:t>комедоны</a:t>
              </a:r>
              <a:r>
                <a:rPr kumimoji="1" lang="ja-JP" altLang="ja-JP" sz="1400" dirty="0"/>
                <a:t>・</a:t>
              </a:r>
              <a:r>
                <a:rPr kumimoji="1" lang="ru-RU" altLang="ja-JP" sz="1400" dirty="0"/>
                <a:t>пигментация</a:t>
              </a: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327" y="3839282"/>
              <a:ext cx="2376698" cy="1782523"/>
            </a:xfrm>
            <a:prstGeom prst="rect">
              <a:avLst/>
            </a:prstGeom>
          </p:spPr>
        </p:pic>
      </p:grpSp>
      <p:grpSp>
        <p:nvGrpSpPr>
          <p:cNvPr id="25" name="グループ化 24"/>
          <p:cNvGrpSpPr/>
          <p:nvPr/>
        </p:nvGrpSpPr>
        <p:grpSpPr>
          <a:xfrm>
            <a:off x="2546258" y="1547998"/>
            <a:ext cx="1675223" cy="2109779"/>
            <a:chOff x="3807966" y="1557232"/>
            <a:chExt cx="1675223" cy="210977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941058" y="3360306"/>
              <a:ext cx="134112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・</a:t>
              </a:r>
              <a:r>
                <a:rPr kumimoji="1" lang="ru-RU" altLang="ja-JP" sz="1400" dirty="0"/>
                <a:t>дезодорация</a:t>
              </a: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7966" y="1557232"/>
              <a:ext cx="1675223" cy="1788445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4349888" y="1547999"/>
            <a:ext cx="2759710" cy="2109470"/>
            <a:chOff x="6136917" y="1557232"/>
            <a:chExt cx="2759710" cy="2109470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6917" y="1557232"/>
              <a:ext cx="1902901" cy="190290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230262" y="3359997"/>
              <a:ext cx="2666365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・</a:t>
              </a:r>
              <a:r>
                <a:rPr kumimoji="1" lang="ru-RU" altLang="ja-JP" sz="1400" dirty="0"/>
                <a:t>выравнивание тона лица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72488" y="1699766"/>
            <a:ext cx="2579077" cy="1967244"/>
            <a:chOff x="528145" y="1698428"/>
            <a:chExt cx="2579077" cy="196724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4212" y="3358967"/>
              <a:ext cx="249301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・</a:t>
              </a:r>
              <a:r>
                <a:rPr kumimoji="1" lang="ru-RU" altLang="ja-JP" sz="1400" dirty="0"/>
                <a:t>борьба с прыщевой сыпью</a:t>
              </a: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145" y="1698428"/>
              <a:ext cx="2181275" cy="1635956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1248921" y="3600440"/>
            <a:ext cx="2136140" cy="1942661"/>
            <a:chOff x="444293" y="3879864"/>
            <a:chExt cx="2136140" cy="194266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44293" y="5515820"/>
              <a:ext cx="213614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・</a:t>
              </a:r>
              <a:r>
                <a:rPr kumimoji="1" lang="ru-RU" altLang="ja-JP" sz="1400" dirty="0"/>
                <a:t>аллергия</a:t>
              </a:r>
              <a:r>
                <a:rPr kumimoji="1" lang="en-US" altLang="ja-JP" sz="1400" dirty="0"/>
                <a:t>/</a:t>
              </a:r>
              <a:r>
                <a:rPr kumimoji="1" lang="ru-RU" altLang="en-US" sz="1400" dirty="0"/>
                <a:t>краснота</a:t>
              </a:r>
              <a:r>
                <a:rPr kumimoji="1" lang="en-US" altLang="ja-JP" sz="1400" dirty="0"/>
                <a:t>/</a:t>
              </a:r>
              <a:r>
                <a:rPr kumimoji="1" lang="ru-RU" altLang="en-US" sz="1400" dirty="0"/>
                <a:t>зуд</a:t>
              </a: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8749" y="3879864"/>
              <a:ext cx="1635956" cy="1635956"/>
            </a:xfrm>
            <a:prstGeom prst="rect">
              <a:avLst/>
            </a:prstGeom>
          </p:spPr>
        </p:pic>
      </p:grpSp>
      <p:sp>
        <p:nvSpPr>
          <p:cNvPr id="30" name="加算記号 29"/>
          <p:cNvSpPr/>
          <p:nvPr/>
        </p:nvSpPr>
        <p:spPr>
          <a:xfrm>
            <a:off x="6418182" y="3259136"/>
            <a:ext cx="486519" cy="524842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64" y="2208420"/>
            <a:ext cx="1928498" cy="2426688"/>
          </a:xfrm>
          <a:prstGeom prst="rect">
            <a:avLst/>
          </a:prstGeom>
        </p:spPr>
      </p:pic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37559" y="3167390"/>
            <a:ext cx="2687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sz="2800" dirty="0"/>
              <a:t>МОНИТОРИНГ</a:t>
            </a:r>
          </a:p>
        </p:txBody>
      </p:sp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使用商品：スーパーザイムPlus４×２本…"/>
          <p:cNvSpPr txBox="1"/>
          <p:nvPr/>
        </p:nvSpPr>
        <p:spPr>
          <a:xfrm>
            <a:off x="4445635" y="579755"/>
            <a:ext cx="4744085" cy="501650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1300"/>
            </a:pP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Уходовое средство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sym typeface="+mn-ea"/>
              </a:rPr>
              <a:t>TOP SKIN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срок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 недели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300"/>
            </a:pP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утром и вечером перед нанесением лосьона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33"/>
          <p:cNvSpPr txBox="1"/>
          <p:nvPr/>
        </p:nvSpPr>
        <p:spPr>
          <a:xfrm>
            <a:off x="1164551" y="564295"/>
            <a:ext cx="2163381" cy="61404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участник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endParaRPr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Возраст: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 </a:t>
            </a:r>
            <a:r>
              <a:rPr lang="ru-RU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года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7946" r="13535" b="8488"/>
          <a:stretch>
            <a:fillRect/>
          </a:stretch>
        </p:blipFill>
        <p:spPr>
          <a:xfrm>
            <a:off x="2034304" y="3752677"/>
            <a:ext cx="2412000" cy="257427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8092" r="16994" b="10116"/>
          <a:stretch>
            <a:fillRect/>
          </a:stretch>
        </p:blipFill>
        <p:spPr>
          <a:xfrm>
            <a:off x="5494712" y="3776458"/>
            <a:ext cx="2412000" cy="2574276"/>
          </a:xfrm>
          <a:prstGeom prst="rect">
            <a:avLst/>
          </a:prstGeom>
        </p:spPr>
      </p:pic>
      <p:sp>
        <p:nvSpPr>
          <p:cNvPr id="33" name="矢印"/>
          <p:cNvSpPr/>
          <p:nvPr/>
        </p:nvSpPr>
        <p:spPr>
          <a:xfrm>
            <a:off x="4675449" y="4902472"/>
            <a:ext cx="691768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40" name="テキスト ボックス 33"/>
          <p:cNvSpPr txBox="1"/>
          <p:nvPr/>
        </p:nvSpPr>
        <p:spPr>
          <a:xfrm>
            <a:off x="184150" y="4789805"/>
            <a:ext cx="1892935" cy="33718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рельеф кожи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b="3884"/>
          <a:stretch>
            <a:fillRect/>
          </a:stretch>
        </p:blipFill>
        <p:spPr>
          <a:xfrm>
            <a:off x="5494712" y="1383743"/>
            <a:ext cx="2412000" cy="2317766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4" b="15580"/>
          <a:stretch>
            <a:fillRect/>
          </a:stretch>
        </p:blipFill>
        <p:spPr>
          <a:xfrm>
            <a:off x="2022378" y="1382510"/>
            <a:ext cx="2412000" cy="2317766"/>
          </a:xfrm>
          <a:prstGeom prst="rect">
            <a:avLst/>
          </a:prstGeom>
        </p:spPr>
      </p:pic>
      <p:sp>
        <p:nvSpPr>
          <p:cNvPr id="45" name="矢印"/>
          <p:cNvSpPr/>
          <p:nvPr/>
        </p:nvSpPr>
        <p:spPr>
          <a:xfrm>
            <a:off x="4711298" y="2427373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46" name="テキスト ボックス 33"/>
          <p:cNvSpPr txBox="1"/>
          <p:nvPr/>
        </p:nvSpPr>
        <p:spPr>
          <a:xfrm>
            <a:off x="429895" y="2319655"/>
            <a:ext cx="1277620" cy="33718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морщины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34304" y="6067414"/>
            <a:ext cx="6543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1732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28802" y="6057471"/>
            <a:ext cx="6543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1664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22378" y="3393732"/>
            <a:ext cx="4477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80198" y="3393732"/>
            <a:ext cx="4279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2964647" y="5024810"/>
            <a:ext cx="568995" cy="53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/>
          <p:cNvSpPr/>
          <p:nvPr/>
        </p:nvSpPr>
        <p:spPr>
          <a:xfrm>
            <a:off x="6331678" y="5048592"/>
            <a:ext cx="568995" cy="53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33"/>
          <p:cNvSpPr txBox="1"/>
          <p:nvPr/>
        </p:nvSpPr>
        <p:spPr>
          <a:xfrm>
            <a:off x="2740338" y="1068042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1-ый день</a:t>
            </a:r>
          </a:p>
        </p:txBody>
      </p:sp>
      <p:sp>
        <p:nvSpPr>
          <p:cNvPr id="26" name="テキスト ボックス 33"/>
          <p:cNvSpPr txBox="1"/>
          <p:nvPr/>
        </p:nvSpPr>
        <p:spPr>
          <a:xfrm>
            <a:off x="6206423" y="1074733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ru-RU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-ый день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12395" y="2667635"/>
            <a:ext cx="493268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Уменьшение количества</a:t>
            </a:r>
          </a:p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морщин, улучшение</a:t>
            </a:r>
          </a:p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тургора кожи!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2395" y="5123180"/>
            <a:ext cx="2841625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Заметное разглаживание</a:t>
            </a:r>
          </a:p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кожи!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9682" y="123877"/>
            <a:ext cx="25679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ym typeface="+mn-ea"/>
              </a:rPr>
              <a:t>TOP SKIN</a:t>
            </a:r>
            <a:r>
              <a:rPr kumimoji="1" lang="ja-JP" altLang="en-US" dirty="0">
                <a:sym typeface="+mn-ea"/>
              </a:rPr>
              <a:t>　</a:t>
            </a:r>
            <a:r>
              <a:rPr kumimoji="1" lang="ru-RU" altLang="en-US" dirty="0">
                <a:sym typeface="+mn-ea"/>
              </a:rPr>
              <a:t>участник </a:t>
            </a:r>
            <a:r>
              <a:rPr kumimoji="1" lang="en-US" altLang="ja-JP" dirty="0">
                <a:sym typeface="+mn-ea"/>
              </a:rPr>
              <a:t>G</a:t>
            </a:r>
            <a:endParaRPr kumimoji="1" lang="ja-JP" altLang="en-US" dirty="0"/>
          </a:p>
        </p:txBody>
      </p:sp>
      <p:sp>
        <p:nvSpPr>
          <p:cNvPr id="5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818682" y="5262117"/>
          <a:ext cx="6231680" cy="920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пигментация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морщины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рельеф кожи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поры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1732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716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ru-RU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1664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652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矢印"/>
          <p:cNvSpPr/>
          <p:nvPr/>
        </p:nvSpPr>
        <p:spPr>
          <a:xfrm>
            <a:off x="4748790" y="2341263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23" name="テキスト ボックス 33"/>
          <p:cNvSpPr txBox="1"/>
          <p:nvPr/>
        </p:nvSpPr>
        <p:spPr>
          <a:xfrm>
            <a:off x="516255" y="2377440"/>
            <a:ext cx="1302385" cy="398780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поры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366929" y="5722174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660909" y="5722174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7768625" y="5722174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33"/>
          <p:cNvSpPr txBox="1"/>
          <p:nvPr/>
        </p:nvSpPr>
        <p:spPr>
          <a:xfrm>
            <a:off x="3194114" y="4318556"/>
            <a:ext cx="1091384" cy="398780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spAutoFit/>
          </a:bodyPr>
          <a:lstStyle/>
          <a:p>
            <a:pPr algn="ctr">
              <a:defRPr sz="1100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ru-RU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года</a:t>
            </a:r>
          </a:p>
        </p:txBody>
      </p:sp>
      <p:sp>
        <p:nvSpPr>
          <p:cNvPr id="26" name="テキスト ボックス 33"/>
          <p:cNvSpPr txBox="1"/>
          <p:nvPr/>
        </p:nvSpPr>
        <p:spPr>
          <a:xfrm>
            <a:off x="6199822" y="4332369"/>
            <a:ext cx="1007055" cy="398780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spAutoFit/>
          </a:bodyPr>
          <a:lstStyle/>
          <a:p>
            <a:pPr algn="ctr">
              <a:defRPr sz="1100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49 </a:t>
            </a:r>
            <a:r>
              <a:rPr lang="ru-RU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27" name="矢印"/>
          <p:cNvSpPr/>
          <p:nvPr/>
        </p:nvSpPr>
        <p:spPr>
          <a:xfrm>
            <a:off x="4825427" y="4365896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4889"/>
          <a:stretch>
            <a:fillRect/>
          </a:stretch>
        </p:blipFill>
        <p:spPr>
          <a:xfrm>
            <a:off x="2084592" y="1156748"/>
            <a:ext cx="2494420" cy="260516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r="17175" b="8681"/>
          <a:stretch>
            <a:fillRect/>
          </a:stretch>
        </p:blipFill>
        <p:spPr>
          <a:xfrm>
            <a:off x="5510140" y="1184801"/>
            <a:ext cx="2494421" cy="260516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070078" y="3455373"/>
            <a:ext cx="5788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716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95626" y="3485595"/>
            <a:ext cx="5788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652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楕円 29"/>
          <p:cNvSpPr/>
          <p:nvPr/>
        </p:nvSpPr>
        <p:spPr>
          <a:xfrm>
            <a:off x="2513339" y="2193407"/>
            <a:ext cx="578840" cy="53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/>
        </p:nvSpPr>
        <p:spPr>
          <a:xfrm>
            <a:off x="5901150" y="2193407"/>
            <a:ext cx="578840" cy="53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/>
          <p:cNvSpPr/>
          <p:nvPr/>
        </p:nvSpPr>
        <p:spPr>
          <a:xfrm>
            <a:off x="3127271" y="2392533"/>
            <a:ext cx="578840" cy="53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/>
          <p:cNvSpPr/>
          <p:nvPr/>
        </p:nvSpPr>
        <p:spPr>
          <a:xfrm>
            <a:off x="6582410" y="2392533"/>
            <a:ext cx="578840" cy="53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17015" y="4347845"/>
            <a:ext cx="20828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/>
              <a:t>возраст кожи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93054" y="833250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1-ый день</a:t>
            </a:r>
          </a:p>
        </p:txBody>
      </p:sp>
      <p:sp>
        <p:nvSpPr>
          <p:cNvPr id="35" name="テキスト ボックス 33"/>
          <p:cNvSpPr txBox="1"/>
          <p:nvPr/>
        </p:nvSpPr>
        <p:spPr>
          <a:xfrm>
            <a:off x="6498020" y="833251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30-ый день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40690" y="2713355"/>
            <a:ext cx="142049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уменьшение количества пор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79682" y="123877"/>
            <a:ext cx="25679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TOP SKIN</a:t>
            </a:r>
            <a:r>
              <a:rPr kumimoji="1" lang="ja-JP" altLang="en-US" dirty="0"/>
              <a:t>　</a:t>
            </a:r>
            <a:r>
              <a:rPr kumimoji="1" lang="ru-RU" altLang="en-US" dirty="0"/>
              <a:t>участник </a:t>
            </a:r>
            <a:r>
              <a:rPr kumimoji="1" lang="en-US" altLang="ja-JP" dirty="0"/>
              <a:t>G</a:t>
            </a:r>
            <a:endParaRPr kumimoji="1" lang="ja-JP" altLang="en-US" dirty="0"/>
          </a:p>
        </p:txBody>
      </p:sp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使用商品：スーパーザイムPlus４×２本…"/>
          <p:cNvSpPr txBox="1"/>
          <p:nvPr/>
        </p:nvSpPr>
        <p:spPr>
          <a:xfrm>
            <a:off x="4233283" y="647223"/>
            <a:ext cx="4665980" cy="50165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1300"/>
            </a:pP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Уходовое средство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sym typeface="+mn-ea"/>
              </a:rPr>
              <a:t>TOP SKIN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Срок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 недели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300"/>
            </a:pP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  <a:sym typeface="+mn-ea"/>
              </a:rPr>
              <a:t>утром и вечером перед нанесением лосьона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33"/>
          <p:cNvSpPr txBox="1"/>
          <p:nvPr/>
        </p:nvSpPr>
        <p:spPr>
          <a:xfrm>
            <a:off x="1155372" y="573860"/>
            <a:ext cx="2163381" cy="61404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участник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endParaRPr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Возраст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51 </a:t>
            </a:r>
            <a:r>
              <a:rPr lang="ru-RU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год</a:t>
            </a:r>
          </a:p>
        </p:txBody>
      </p:sp>
      <p:sp>
        <p:nvSpPr>
          <p:cNvPr id="33" name="矢印"/>
          <p:cNvSpPr/>
          <p:nvPr/>
        </p:nvSpPr>
        <p:spPr>
          <a:xfrm>
            <a:off x="4589902" y="5094479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40" name="テキスト ボックス 33"/>
          <p:cNvSpPr txBox="1"/>
          <p:nvPr/>
        </p:nvSpPr>
        <p:spPr>
          <a:xfrm>
            <a:off x="132715" y="2437130"/>
            <a:ext cx="1957705" cy="33718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пигментация</a:t>
            </a:r>
          </a:p>
        </p:txBody>
      </p:sp>
      <p:sp>
        <p:nvSpPr>
          <p:cNvPr id="45" name="矢印"/>
          <p:cNvSpPr/>
          <p:nvPr/>
        </p:nvSpPr>
        <p:spPr>
          <a:xfrm>
            <a:off x="4581730" y="2657068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 dirty="0"/>
          </a:p>
        </p:txBody>
      </p:sp>
      <p:sp>
        <p:nvSpPr>
          <p:cNvPr id="46" name="テキスト ボックス 33"/>
          <p:cNvSpPr txBox="1"/>
          <p:nvPr/>
        </p:nvSpPr>
        <p:spPr>
          <a:xfrm>
            <a:off x="239395" y="4833620"/>
            <a:ext cx="1561465" cy="33718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морщины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"/>
          <a:stretch>
            <a:fillRect/>
          </a:stretch>
        </p:blipFill>
        <p:spPr>
          <a:xfrm>
            <a:off x="1994841" y="3936365"/>
            <a:ext cx="2430807" cy="24057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"/>
          <a:stretch>
            <a:fillRect/>
          </a:stretch>
        </p:blipFill>
        <p:spPr>
          <a:xfrm>
            <a:off x="5448330" y="3960447"/>
            <a:ext cx="2430807" cy="24057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b="2525"/>
          <a:stretch>
            <a:fillRect/>
          </a:stretch>
        </p:blipFill>
        <p:spPr>
          <a:xfrm>
            <a:off x="1977835" y="1602741"/>
            <a:ext cx="2407025" cy="223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r="7026" b="3309"/>
          <a:stretch>
            <a:fillRect/>
          </a:stretch>
        </p:blipFill>
        <p:spPr>
          <a:xfrm>
            <a:off x="5438323" y="1602741"/>
            <a:ext cx="2433114" cy="2232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988873" y="6056742"/>
            <a:ext cx="4553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42621" y="6070239"/>
            <a:ext cx="4480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63321" y="3531925"/>
            <a:ext cx="5794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119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34161" y="3564211"/>
            <a:ext cx="5794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106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3122325" y="2837305"/>
            <a:ext cx="651968" cy="660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/>
          <p:cNvSpPr/>
          <p:nvPr/>
        </p:nvSpPr>
        <p:spPr>
          <a:xfrm>
            <a:off x="6615372" y="2899370"/>
            <a:ext cx="651968" cy="660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/>
          <p:cNvSpPr/>
          <p:nvPr/>
        </p:nvSpPr>
        <p:spPr>
          <a:xfrm>
            <a:off x="3659659" y="2256319"/>
            <a:ext cx="651968" cy="660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/>
          <p:cNvSpPr/>
          <p:nvPr/>
        </p:nvSpPr>
        <p:spPr>
          <a:xfrm>
            <a:off x="7178684" y="2288072"/>
            <a:ext cx="651968" cy="660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/>
          <p:cNvSpPr/>
          <p:nvPr/>
        </p:nvSpPr>
        <p:spPr>
          <a:xfrm>
            <a:off x="2770660" y="2356624"/>
            <a:ext cx="422578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/>
          <p:cNvSpPr/>
          <p:nvPr/>
        </p:nvSpPr>
        <p:spPr>
          <a:xfrm>
            <a:off x="6293128" y="2412359"/>
            <a:ext cx="422578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33"/>
          <p:cNvSpPr txBox="1"/>
          <p:nvPr/>
        </p:nvSpPr>
        <p:spPr>
          <a:xfrm>
            <a:off x="2900890" y="1311859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1-ый день</a:t>
            </a:r>
          </a:p>
        </p:txBody>
      </p:sp>
      <p:sp>
        <p:nvSpPr>
          <p:cNvPr id="28" name="テキスト ボックス 33"/>
          <p:cNvSpPr txBox="1"/>
          <p:nvPr/>
        </p:nvSpPr>
        <p:spPr>
          <a:xfrm>
            <a:off x="6354375" y="1343612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30-ый день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32715" y="2802890"/>
            <a:ext cx="236093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уменьшение</a:t>
            </a:r>
          </a:p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пигментации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33350" y="5171440"/>
            <a:ext cx="290385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уменьшение количества</a:t>
            </a:r>
          </a:p>
          <a:p>
            <a:r>
              <a:rPr lang="ru-RU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морщин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79682" y="123877"/>
            <a:ext cx="24536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ym typeface="+mn-ea"/>
              </a:rPr>
              <a:t>TOP SKIN</a:t>
            </a:r>
            <a:r>
              <a:rPr kumimoji="1" lang="ja-JP" altLang="en-US" dirty="0">
                <a:sym typeface="+mn-ea"/>
              </a:rPr>
              <a:t>　</a:t>
            </a:r>
            <a:r>
              <a:rPr kumimoji="1" lang="ru-RU" altLang="en-US" dirty="0">
                <a:sym typeface="+mn-ea"/>
              </a:rPr>
              <a:t>участник </a:t>
            </a:r>
            <a:r>
              <a:rPr kumimoji="1" lang="en-US" altLang="ja-JP" dirty="0"/>
              <a:t>I</a:t>
            </a:r>
            <a:endParaRPr kumimoji="1" lang="ja-JP" altLang="en-US" dirty="0"/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1794406" y="5321046"/>
          <a:ext cx="6231680" cy="920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пигментация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морщины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рельеф кожи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поры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510 </a:t>
                      </a:r>
                      <a:r>
                        <a:rPr lang="ru-RU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???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34" y="957160"/>
            <a:ext cx="2610311" cy="312530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r="2249"/>
          <a:stretch>
            <a:fillRect/>
          </a:stretch>
        </p:blipFill>
        <p:spPr>
          <a:xfrm>
            <a:off x="1793129" y="957160"/>
            <a:ext cx="2778872" cy="3125306"/>
          </a:xfrm>
          <a:prstGeom prst="rect">
            <a:avLst/>
          </a:prstGeom>
        </p:spPr>
      </p:pic>
      <p:sp>
        <p:nvSpPr>
          <p:cNvPr id="11" name="テキスト ボックス 33"/>
          <p:cNvSpPr txBox="1"/>
          <p:nvPr/>
        </p:nvSpPr>
        <p:spPr>
          <a:xfrm>
            <a:off x="139065" y="2270760"/>
            <a:ext cx="1529715" cy="33718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рельеф кожи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192472" y="57940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353866" y="57940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627716" y="57940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33"/>
          <p:cNvSpPr txBox="1"/>
          <p:nvPr/>
        </p:nvSpPr>
        <p:spPr>
          <a:xfrm>
            <a:off x="3319145" y="4430395"/>
            <a:ext cx="944880" cy="400050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no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года</a:t>
            </a:r>
          </a:p>
        </p:txBody>
      </p:sp>
      <p:sp>
        <p:nvSpPr>
          <p:cNvPr id="20" name="テキスト ボックス 33"/>
          <p:cNvSpPr txBox="1"/>
          <p:nvPr/>
        </p:nvSpPr>
        <p:spPr>
          <a:xfrm>
            <a:off x="6369329" y="4461856"/>
            <a:ext cx="827507" cy="337185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sp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49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21" name="矢印"/>
          <p:cNvSpPr/>
          <p:nvPr/>
        </p:nvSpPr>
        <p:spPr>
          <a:xfrm>
            <a:off x="4726802" y="4454024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3129" y="3776965"/>
            <a:ext cx="650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1805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73919" y="3778005"/>
            <a:ext cx="6586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1558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矢印"/>
          <p:cNvSpPr/>
          <p:nvPr/>
        </p:nvSpPr>
        <p:spPr>
          <a:xfrm>
            <a:off x="4726802" y="2409426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25" name="楕円 24"/>
          <p:cNvSpPr/>
          <p:nvPr/>
        </p:nvSpPr>
        <p:spPr>
          <a:xfrm>
            <a:off x="3631075" y="2040172"/>
            <a:ext cx="491407" cy="486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/>
          <p:cNvSpPr/>
          <p:nvPr/>
        </p:nvSpPr>
        <p:spPr>
          <a:xfrm>
            <a:off x="7316384" y="2089620"/>
            <a:ext cx="491407" cy="486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/>
          <p:cNvSpPr/>
          <p:nvPr/>
        </p:nvSpPr>
        <p:spPr>
          <a:xfrm>
            <a:off x="3214520" y="2716186"/>
            <a:ext cx="662258" cy="642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/>
          <p:cNvSpPr/>
          <p:nvPr/>
        </p:nvSpPr>
        <p:spPr>
          <a:xfrm>
            <a:off x="6899829" y="2670958"/>
            <a:ext cx="662258" cy="642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1601470" y="4481195"/>
            <a:ext cx="209042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/>
              <a:t>возраст кожи</a:t>
            </a:r>
          </a:p>
        </p:txBody>
      </p:sp>
      <p:sp>
        <p:nvSpPr>
          <p:cNvPr id="32" name="テキスト ボックス 33"/>
          <p:cNvSpPr txBox="1"/>
          <p:nvPr/>
        </p:nvSpPr>
        <p:spPr>
          <a:xfrm>
            <a:off x="2838909" y="634386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1-ый день</a:t>
            </a:r>
          </a:p>
        </p:txBody>
      </p:sp>
      <p:sp>
        <p:nvSpPr>
          <p:cNvPr id="33" name="テキスト ボックス 33"/>
          <p:cNvSpPr txBox="1"/>
          <p:nvPr/>
        </p:nvSpPr>
        <p:spPr>
          <a:xfrm>
            <a:off x="6443875" y="634387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30-ый день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67945" y="2646680"/>
            <a:ext cx="270383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Заметное</a:t>
            </a:r>
          </a:p>
          <a:p>
            <a:r>
              <a:rPr lang="ru-RU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разглаживание кожи!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79682" y="123877"/>
            <a:ext cx="25419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ym typeface="+mn-ea"/>
              </a:rPr>
              <a:t>TOP SKIN</a:t>
            </a:r>
            <a:r>
              <a:rPr kumimoji="1" lang="ja-JP" altLang="en-US" dirty="0">
                <a:sym typeface="+mn-ea"/>
              </a:rPr>
              <a:t>　</a:t>
            </a:r>
            <a:r>
              <a:rPr kumimoji="1" lang="ru-RU" altLang="en-US" dirty="0">
                <a:sym typeface="+mn-ea"/>
              </a:rPr>
              <a:t>участник</a:t>
            </a:r>
            <a:r>
              <a:rPr kumimoji="1" lang="ja-JP" altLang="en-US" dirty="0"/>
              <a:t>　</a:t>
            </a:r>
            <a:r>
              <a:rPr kumimoji="1" lang="en-US" altLang="ja-JP" dirty="0"/>
              <a:t>I</a:t>
            </a:r>
            <a:endParaRPr kumimoji="1" lang="ja-JP" altLang="en-US" dirty="0"/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7709" y="467110"/>
            <a:ext cx="206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17074" y="1587789"/>
            <a:ext cx="6866890" cy="3056829"/>
            <a:chOff x="410448" y="1259565"/>
            <a:chExt cx="6866890" cy="3056829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11083" y="1259565"/>
              <a:ext cx="39598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Лосьон для лица и тела 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SKIN 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11083" y="1657941"/>
              <a:ext cx="686625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специальная гидролизованная вода с отрицательно </a:t>
              </a:r>
            </a:p>
            <a:p>
              <a:r>
                <a:rPr kumimoji="1" lang="ru-RU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заряженными йонами</a:t>
              </a:r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10448" y="2365100"/>
              <a:ext cx="686689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 гидролизованной воды с отрицательными ионами</a:t>
              </a:r>
              <a:endParaRPr kumimoji="1"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10448" y="2988035"/>
              <a:ext cx="224409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SKIN</a:t>
              </a:r>
              <a:r>
                <a:rPr kumimoji="1" lang="ru-RU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</a:t>
              </a:r>
              <a:r>
                <a:rPr kumimoji="1" lang="ru-RU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11083" y="3386827"/>
              <a:ext cx="2768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 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Before/After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11083" y="3917614"/>
              <a:ext cx="65252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 товаре /Способ применения/ Рекомендации</a:t>
              </a:r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69" y="1494899"/>
            <a:ext cx="2160000" cy="19861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r="3085"/>
          <a:stretch>
            <a:fillRect/>
          </a:stretch>
        </p:blipFill>
        <p:spPr>
          <a:xfrm>
            <a:off x="484141" y="1494899"/>
            <a:ext cx="2056954" cy="1999505"/>
          </a:xfrm>
          <a:prstGeom prst="rect">
            <a:avLst/>
          </a:prstGeom>
        </p:spPr>
      </p:pic>
      <p:graphicFrame>
        <p:nvGraphicFramePr>
          <p:cNvPr id="47" name="表 46"/>
          <p:cNvGraphicFramePr>
            <a:graphicFrameLocks noGrp="1"/>
          </p:cNvGraphicFramePr>
          <p:nvPr/>
        </p:nvGraphicFramePr>
        <p:xfrm>
          <a:off x="5754370" y="2910205"/>
          <a:ext cx="3292475" cy="1064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451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пигментация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морщины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рельеф кожи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поры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使用商品：スーパーザイムPlus４×２本…"/>
          <p:cNvSpPr txBox="1"/>
          <p:nvPr/>
        </p:nvSpPr>
        <p:spPr>
          <a:xfrm>
            <a:off x="5076825" y="733743"/>
            <a:ext cx="4327525" cy="440055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1300"/>
            </a:pPr>
            <a:r>
              <a:rPr lang="ru-RU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Уходовое средство</a:t>
            </a:r>
            <a:r>
              <a:rPr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200" dirty="0">
                <a:sym typeface="+mn-ea"/>
              </a:rPr>
              <a:t>TOP SKIN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ru-RU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Срок</a:t>
            </a:r>
            <a:r>
              <a:rPr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 недели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300"/>
            </a:pPr>
            <a:r>
              <a:rPr lang="ru-RU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</a:t>
            </a:r>
            <a:r>
              <a:rPr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утром и вечером перед нанесением лосьона</a:t>
            </a:r>
          </a:p>
        </p:txBody>
      </p:sp>
      <p:sp>
        <p:nvSpPr>
          <p:cNvPr id="12" name="テキスト ボックス 33"/>
          <p:cNvSpPr txBox="1"/>
          <p:nvPr/>
        </p:nvSpPr>
        <p:spPr>
          <a:xfrm>
            <a:off x="300355" y="1106805"/>
            <a:ext cx="360997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en-US" sz="1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участник </a:t>
            </a:r>
            <a:r>
              <a:rPr lang="en-US" altLang="ja-JP" sz="1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Возраст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 </a:t>
            </a: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 лет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3"/>
          <p:cNvSpPr txBox="1"/>
          <p:nvPr/>
        </p:nvSpPr>
        <p:spPr>
          <a:xfrm>
            <a:off x="5955901" y="2345588"/>
            <a:ext cx="828000" cy="400110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no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38" name="テキスト ボックス 33"/>
          <p:cNvSpPr txBox="1"/>
          <p:nvPr/>
        </p:nvSpPr>
        <p:spPr>
          <a:xfrm>
            <a:off x="7863205" y="2376805"/>
            <a:ext cx="1009015" cy="337185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sp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года</a:t>
            </a:r>
          </a:p>
        </p:txBody>
      </p:sp>
      <p:sp>
        <p:nvSpPr>
          <p:cNvPr id="39" name="矢印"/>
          <p:cNvSpPr/>
          <p:nvPr/>
        </p:nvSpPr>
        <p:spPr>
          <a:xfrm>
            <a:off x="6971625" y="2382030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6804706" y="3306782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7425666" y="329772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8781136" y="3306782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8146835" y="3306782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3"/>
          <p:cNvSpPr txBox="1"/>
          <p:nvPr/>
        </p:nvSpPr>
        <p:spPr>
          <a:xfrm>
            <a:off x="123825" y="539750"/>
            <a:ext cx="1978660" cy="33718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Рельеф кожи</a:t>
            </a:r>
          </a:p>
        </p:txBody>
      </p:sp>
      <p:sp>
        <p:nvSpPr>
          <p:cNvPr id="42" name="楕円 41"/>
          <p:cNvSpPr/>
          <p:nvPr/>
        </p:nvSpPr>
        <p:spPr>
          <a:xfrm rot="1582580">
            <a:off x="1677177" y="2474637"/>
            <a:ext cx="470010" cy="613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9627" y="3191357"/>
            <a:ext cx="692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1533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85331" y="3197071"/>
            <a:ext cx="692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1337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矢印"/>
          <p:cNvSpPr/>
          <p:nvPr/>
        </p:nvSpPr>
        <p:spPr>
          <a:xfrm>
            <a:off x="2581643" y="2487963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27" name="正方形/長方形 26"/>
          <p:cNvSpPr/>
          <p:nvPr/>
        </p:nvSpPr>
        <p:spPr>
          <a:xfrm>
            <a:off x="5850235" y="1909880"/>
            <a:ext cx="14503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1600" dirty="0"/>
              <a:t>Возраст кожи</a:t>
            </a:r>
          </a:p>
        </p:txBody>
      </p:sp>
      <p:sp>
        <p:nvSpPr>
          <p:cNvPr id="28" name="テキスト ボックス 33"/>
          <p:cNvSpPr txBox="1"/>
          <p:nvPr/>
        </p:nvSpPr>
        <p:spPr>
          <a:xfrm>
            <a:off x="1210761" y="800298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1-ый день</a:t>
            </a:r>
          </a:p>
        </p:txBody>
      </p:sp>
      <p:sp>
        <p:nvSpPr>
          <p:cNvPr id="29" name="テキスト ボックス 33"/>
          <p:cNvSpPr txBox="1"/>
          <p:nvPr/>
        </p:nvSpPr>
        <p:spPr>
          <a:xfrm>
            <a:off x="3841115" y="800100"/>
            <a:ext cx="1154430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30-ый день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917065" y="610235"/>
            <a:ext cx="3289935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Заметное разглаживание рельефа кожи!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3"/>
          <p:cNvSpPr txBox="1"/>
          <p:nvPr/>
        </p:nvSpPr>
        <p:spPr>
          <a:xfrm>
            <a:off x="5997433" y="4734463"/>
            <a:ext cx="828000" cy="400110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no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59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32" name="テキスト ボックス 33"/>
          <p:cNvSpPr txBox="1"/>
          <p:nvPr/>
        </p:nvSpPr>
        <p:spPr>
          <a:xfrm>
            <a:off x="7772182" y="4765926"/>
            <a:ext cx="827507" cy="337185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spAutoFit/>
          </a:bodyPr>
          <a:lstStyle/>
          <a:p>
            <a:pPr algn="ctr">
              <a:defRPr sz="1100"/>
            </a:pPr>
            <a:r>
              <a:rPr lang="ru-RU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 лет</a:t>
            </a:r>
          </a:p>
        </p:txBody>
      </p:sp>
      <p:sp>
        <p:nvSpPr>
          <p:cNvPr id="33" name="矢印"/>
          <p:cNvSpPr/>
          <p:nvPr/>
        </p:nvSpPr>
        <p:spPr>
          <a:xfrm>
            <a:off x="6931074" y="4772017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00"/>
          <a:stretch>
            <a:fillRect/>
          </a:stretch>
        </p:blipFill>
        <p:spPr>
          <a:xfrm>
            <a:off x="3339720" y="4016387"/>
            <a:ext cx="2052000" cy="231374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/>
          <a:stretch>
            <a:fillRect/>
          </a:stretch>
        </p:blipFill>
        <p:spPr>
          <a:xfrm>
            <a:off x="524955" y="4021587"/>
            <a:ext cx="2053214" cy="2303345"/>
          </a:xfrm>
          <a:prstGeom prst="rect">
            <a:avLst/>
          </a:prstGeom>
        </p:spPr>
      </p:pic>
      <p:sp>
        <p:nvSpPr>
          <p:cNvPr id="40" name="楕円 39"/>
          <p:cNvSpPr/>
          <p:nvPr/>
        </p:nvSpPr>
        <p:spPr>
          <a:xfrm>
            <a:off x="879211" y="5075552"/>
            <a:ext cx="736331" cy="93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楕円 40"/>
          <p:cNvSpPr/>
          <p:nvPr/>
        </p:nvSpPr>
        <p:spPr>
          <a:xfrm>
            <a:off x="3680522" y="5057974"/>
            <a:ext cx="714556" cy="93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0440" y="6017154"/>
            <a:ext cx="4394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52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321404" y="6053988"/>
            <a:ext cx="408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矢印"/>
          <p:cNvSpPr/>
          <p:nvPr/>
        </p:nvSpPr>
        <p:spPr>
          <a:xfrm>
            <a:off x="2625665" y="5232957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50" name="正方形/長方形 49"/>
          <p:cNvSpPr/>
          <p:nvPr/>
        </p:nvSpPr>
        <p:spPr>
          <a:xfrm>
            <a:off x="5840100" y="4365131"/>
            <a:ext cx="14503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1600" dirty="0"/>
              <a:t>Возраст кожи</a:t>
            </a:r>
          </a:p>
        </p:txBody>
      </p:sp>
      <p:graphicFrame>
        <p:nvGraphicFramePr>
          <p:cNvPr id="53" name="表 52"/>
          <p:cNvGraphicFramePr>
            <a:graphicFrameLocks noGrp="1"/>
          </p:cNvGraphicFramePr>
          <p:nvPr/>
        </p:nvGraphicFramePr>
        <p:xfrm>
          <a:off x="5714365" y="5354320"/>
          <a:ext cx="3404870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608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пигментация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морщины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рельеф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поры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テキスト ボックス 33"/>
          <p:cNvSpPr txBox="1"/>
          <p:nvPr/>
        </p:nvSpPr>
        <p:spPr>
          <a:xfrm>
            <a:off x="300355" y="3618865"/>
            <a:ext cx="3430270" cy="398780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en-US" sz="16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участник </a:t>
            </a:r>
            <a:r>
              <a:rPr lang="en-US" altLang="ja-JP" sz="16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Возраст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53 </a:t>
            </a:r>
            <a:r>
              <a:rPr lang="ru-RU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года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楕円 55"/>
          <p:cNvSpPr/>
          <p:nvPr/>
        </p:nvSpPr>
        <p:spPr>
          <a:xfrm rot="1582580">
            <a:off x="4494984" y="2463249"/>
            <a:ext cx="470010" cy="613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6817009" y="57502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7428916" y="57502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8781981" y="57502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8155576" y="575023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2481522" y="105836"/>
            <a:ext cx="31527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ym typeface="+mn-ea"/>
              </a:rPr>
              <a:t>TOP SKIN</a:t>
            </a:r>
            <a:r>
              <a:rPr kumimoji="1" lang="ja-JP" altLang="en-US" dirty="0">
                <a:sym typeface="+mn-ea"/>
              </a:rPr>
              <a:t>　</a:t>
            </a:r>
            <a:r>
              <a:rPr kumimoji="1" lang="ru-RU" altLang="en-US" dirty="0">
                <a:sym typeface="+mn-ea"/>
              </a:rPr>
              <a:t>участники</a:t>
            </a:r>
            <a:r>
              <a:rPr kumimoji="1" lang="ja-JP" altLang="en-US" dirty="0"/>
              <a:t>　</a:t>
            </a:r>
            <a:r>
              <a:rPr kumimoji="1" lang="en-US" altLang="ja-JP" dirty="0"/>
              <a:t>A </a:t>
            </a:r>
            <a:r>
              <a:rPr kumimoji="1" lang="ru-RU" altLang="en-US" dirty="0"/>
              <a:t>и </a:t>
            </a:r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24" y="1654726"/>
            <a:ext cx="3228303" cy="30396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09" y="1659820"/>
            <a:ext cx="3224791" cy="3028893"/>
          </a:xfrm>
          <a:prstGeom prst="rect">
            <a:avLst/>
          </a:prstGeom>
        </p:spPr>
      </p:pic>
      <p:graphicFrame>
        <p:nvGraphicFramePr>
          <p:cNvPr id="47" name="表 46"/>
          <p:cNvGraphicFramePr>
            <a:graphicFrameLocks noGrp="1"/>
          </p:cNvGraphicFramePr>
          <p:nvPr/>
        </p:nvGraphicFramePr>
        <p:xfrm>
          <a:off x="1702539" y="5433503"/>
          <a:ext cx="6231680" cy="920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пигментация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морщины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рельеф кожи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поры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ru-RU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-ый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使用商品：スーパーザイムPlus４×２本…"/>
          <p:cNvSpPr txBox="1"/>
          <p:nvPr/>
        </p:nvSpPr>
        <p:spPr>
          <a:xfrm>
            <a:off x="4364990" y="708025"/>
            <a:ext cx="4885690" cy="501650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1300"/>
            </a:pP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Уходовое средство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sym typeface="+mn-ea"/>
              </a:rPr>
              <a:t>TOP SKIN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Срок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：４ </a:t>
            </a: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недели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300"/>
            </a:pP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Уход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ru-RU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утром и вечером перед нанесением лосьона</a:t>
            </a:r>
          </a:p>
        </p:txBody>
      </p:sp>
      <p:sp>
        <p:nvSpPr>
          <p:cNvPr id="12" name="テキスト ボックス 33"/>
          <p:cNvSpPr txBox="1"/>
          <p:nvPr/>
        </p:nvSpPr>
        <p:spPr>
          <a:xfrm>
            <a:off x="234950" y="1033145"/>
            <a:ext cx="1806575" cy="61404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en-US" sz="2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участник </a:t>
            </a:r>
            <a:r>
              <a:rPr lang="en-US" altLang="ja-JP" sz="2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N</a:t>
            </a:r>
            <a:endParaRPr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Возраст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 </a:t>
            </a:r>
            <a:r>
              <a:rPr lang="ru-RU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37" name="テキスト ボックス 33"/>
          <p:cNvSpPr txBox="1"/>
          <p:nvPr/>
        </p:nvSpPr>
        <p:spPr>
          <a:xfrm>
            <a:off x="3119781" y="4820898"/>
            <a:ext cx="828000" cy="400110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no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38" name="テキスト ボックス 33"/>
          <p:cNvSpPr txBox="1"/>
          <p:nvPr/>
        </p:nvSpPr>
        <p:spPr>
          <a:xfrm>
            <a:off x="5992694" y="4852361"/>
            <a:ext cx="827507" cy="337185"/>
          </a:xfrm>
          <a:prstGeom prst="rect">
            <a:avLst/>
          </a:prstGeom>
          <a:ln w="19050">
            <a:solidFill>
              <a:schemeClr val="accent1"/>
            </a:solidFill>
            <a:miter lim="400000"/>
          </a:ln>
        </p:spPr>
        <p:txBody>
          <a:bodyPr wrap="square" lIns="32146" rIns="32146" anchor="ctr">
            <a:spAutoFit/>
          </a:bodyPr>
          <a:lstStyle/>
          <a:p>
            <a:pPr algn="ctr">
              <a:defRPr sz="1100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 </a:t>
            </a:r>
            <a:r>
              <a:rPr lang="ru-RU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лет</a:t>
            </a:r>
          </a:p>
        </p:txBody>
      </p:sp>
      <p:sp>
        <p:nvSpPr>
          <p:cNvPr id="39" name="矢印"/>
          <p:cNvSpPr/>
          <p:nvPr/>
        </p:nvSpPr>
        <p:spPr>
          <a:xfrm>
            <a:off x="4639924" y="4891442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7703307" y="5919362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530316" y="5919689"/>
            <a:ext cx="0" cy="33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3"/>
          <p:cNvSpPr txBox="1"/>
          <p:nvPr/>
        </p:nvSpPr>
        <p:spPr>
          <a:xfrm>
            <a:off x="234950" y="617220"/>
            <a:ext cx="2063115" cy="398780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Поры</a:t>
            </a:r>
          </a:p>
        </p:txBody>
      </p:sp>
      <p:sp>
        <p:nvSpPr>
          <p:cNvPr id="42" name="楕円 41"/>
          <p:cNvSpPr/>
          <p:nvPr/>
        </p:nvSpPr>
        <p:spPr>
          <a:xfrm>
            <a:off x="2783538" y="3329324"/>
            <a:ext cx="736331" cy="93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楕円 42"/>
          <p:cNvSpPr/>
          <p:nvPr/>
        </p:nvSpPr>
        <p:spPr>
          <a:xfrm>
            <a:off x="6795617" y="3303607"/>
            <a:ext cx="714556" cy="93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32695" y="4380936"/>
            <a:ext cx="6314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295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44910" y="4399980"/>
            <a:ext cx="6314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262</a:t>
            </a:r>
          </a:p>
        </p:txBody>
      </p:sp>
      <p:sp>
        <p:nvSpPr>
          <p:cNvPr id="48" name="矢印"/>
          <p:cNvSpPr/>
          <p:nvPr/>
        </p:nvSpPr>
        <p:spPr>
          <a:xfrm>
            <a:off x="4655687" y="2922186"/>
            <a:ext cx="703737" cy="292239"/>
          </a:xfrm>
          <a:prstGeom prst="rightArrow">
            <a:avLst>
              <a:gd name="adj1" fmla="val 36536"/>
              <a:gd name="adj2" fmla="val 120929"/>
            </a:avLst>
          </a:prstGeom>
          <a:solidFill>
            <a:schemeClr val="accent4">
              <a:hueOff val="-1081314"/>
              <a:satOff val="4338"/>
              <a:lumOff val="-892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5"/>
          </a:p>
        </p:txBody>
      </p:sp>
      <p:sp>
        <p:nvSpPr>
          <p:cNvPr id="28" name="正方形/長方形 27"/>
          <p:cNvSpPr/>
          <p:nvPr/>
        </p:nvSpPr>
        <p:spPr>
          <a:xfrm>
            <a:off x="1541780" y="4891405"/>
            <a:ext cx="20447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/>
              <a:t>Возраст кожи</a:t>
            </a:r>
          </a:p>
        </p:txBody>
      </p:sp>
      <p:sp>
        <p:nvSpPr>
          <p:cNvPr id="29" name="テキスト ボックス 33"/>
          <p:cNvSpPr txBox="1"/>
          <p:nvPr/>
        </p:nvSpPr>
        <p:spPr>
          <a:xfrm>
            <a:off x="2565182" y="1378407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ru-RU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1-ый день</a:t>
            </a:r>
          </a:p>
        </p:txBody>
      </p:sp>
      <p:sp>
        <p:nvSpPr>
          <p:cNvPr id="30" name="テキスト ボックス 33"/>
          <p:cNvSpPr txBox="1"/>
          <p:nvPr/>
        </p:nvSpPr>
        <p:spPr>
          <a:xfrm>
            <a:off x="6795617" y="1373313"/>
            <a:ext cx="1270605" cy="306705"/>
          </a:xfrm>
          <a:prstGeom prst="rect">
            <a:avLst/>
          </a:prstGeom>
          <a:ln w="12700">
            <a:miter lim="400000"/>
          </a:ln>
        </p:spPr>
        <p:txBody>
          <a:bodyPr wrap="square" lIns="32146" rIns="32146">
            <a:spAutoFit/>
          </a:bodyPr>
          <a:lstStyle/>
          <a:p>
            <a:pPr algn="l">
              <a:defRPr sz="1100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ru-RU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-ый день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541780" y="617220"/>
            <a:ext cx="2640330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Уменьшение количества пор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81522" y="105836"/>
            <a:ext cx="28721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ym typeface="+mn-ea"/>
              </a:rPr>
              <a:t>TOP SKIN</a:t>
            </a:r>
            <a:r>
              <a:rPr kumimoji="1" lang="ja-JP" altLang="en-US" dirty="0">
                <a:sym typeface="+mn-ea"/>
              </a:rPr>
              <a:t>　</a:t>
            </a:r>
            <a:r>
              <a:rPr kumimoji="1" lang="ru-RU" altLang="en-US" dirty="0">
                <a:sym typeface="+mn-ea"/>
              </a:rPr>
              <a:t>участник</a:t>
            </a:r>
            <a:r>
              <a:rPr kumimoji="1" lang="ja-JP" altLang="en-US" dirty="0"/>
              <a:t>　</a:t>
            </a:r>
            <a:r>
              <a:rPr kumimoji="1" lang="en-US" altLang="ja-JP" dirty="0"/>
              <a:t>N</a:t>
            </a:r>
            <a:r>
              <a:rPr kumimoji="1" lang="ja-JP" altLang="en-US" dirty="0"/>
              <a:t>様</a:t>
            </a:r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6815" y="629728"/>
            <a:ext cx="3475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товаре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0368" y="1654701"/>
            <a:ext cx="4639732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7 800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иен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kumimoji="1"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kumimoji="1" lang="ru-RU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(Разовое количество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1.25 </a:t>
            </a:r>
            <a:r>
              <a:rPr kumimoji="1"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kumimoji="1" lang="ru-RU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Объем рассчитан на 240 процедур)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 вода, минеральная соль.</a:t>
            </a:r>
          </a:p>
          <a:p>
            <a:pPr>
              <a:spcBef>
                <a:spcPts val="1800"/>
              </a:spcBef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Спрей-распылитель: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Цена: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  <a:r>
              <a:rPr kumimoji="1"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иен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6853" y="4978687"/>
            <a:ext cx="184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спреем распылителем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69530" y="5086409"/>
            <a:ext cx="914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спрея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70841" y="2029442"/>
            <a:ext cx="3459135" cy="2799115"/>
            <a:chOff x="462215" y="2064494"/>
            <a:chExt cx="3459135" cy="279911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300" y="2501660"/>
              <a:ext cx="1877050" cy="2361949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15" y="2064494"/>
              <a:ext cx="1271693" cy="2799115"/>
            </a:xfrm>
            <a:prstGeom prst="rect">
              <a:avLst/>
            </a:prstGeom>
          </p:spPr>
        </p:pic>
      </p:grp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89976" y="635718"/>
            <a:ext cx="3237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применения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855" y="1595120"/>
            <a:ext cx="13737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dirty="0"/>
              <a:t>Закрепить на емкости специальную насадку (продается отдельно). Спрей</a:t>
            </a:r>
          </a:p>
          <a:p>
            <a:r>
              <a:rPr kumimoji="1" lang="ru-RU" altLang="ja-JP" dirty="0"/>
              <a:t>наносится как на лицо, так и на тело. </a:t>
            </a:r>
            <a:r>
              <a:rPr kumimoji="1" lang="ru-RU" altLang="en-US" dirty="0"/>
              <a:t>Распылить с растояния </a:t>
            </a:r>
            <a:r>
              <a:rPr kumimoji="1" lang="en-US" altLang="ja-JP" dirty="0"/>
              <a:t>25</a:t>
            </a:r>
            <a:r>
              <a:rPr kumimoji="1" lang="ja-JP" altLang="en-US" dirty="0"/>
              <a:t>～</a:t>
            </a:r>
            <a:r>
              <a:rPr kumimoji="1" lang="en-US" altLang="ja-JP" dirty="0"/>
              <a:t>30 </a:t>
            </a:r>
            <a:r>
              <a:rPr kumimoji="1" lang="ru-RU" altLang="en-US" dirty="0"/>
              <a:t>см и затем</a:t>
            </a:r>
          </a:p>
          <a:p>
            <a:r>
              <a:rPr kumimoji="1" lang="ru-RU" altLang="en-US" dirty="0"/>
              <a:t>помассировать кожу легкими надавливающими движениями пальцев и ладоней.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7" name="楕円 6"/>
          <p:cNvSpPr/>
          <p:nvPr/>
        </p:nvSpPr>
        <p:spPr>
          <a:xfrm>
            <a:off x="5238205" y="2800144"/>
            <a:ext cx="2352972" cy="7206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ja-JP" dirty="0">
                <a:solidFill>
                  <a:schemeClr val="tx1"/>
                </a:solidFill>
              </a:rPr>
              <a:t>салонный уход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24429" y="3802295"/>
            <a:ext cx="4572000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sz="1300" b="1" dirty="0"/>
              <a:t>■facial care</a:t>
            </a:r>
            <a:r>
              <a:rPr kumimoji="1" lang="ru-RU" altLang="ja-JP" sz="1300" b="1" dirty="0"/>
              <a:t>: обычные уходовые средства+</a:t>
            </a:r>
            <a:r>
              <a:rPr kumimoji="1" lang="en-US" altLang="ja-JP" sz="1300" b="1" dirty="0"/>
              <a:t>TOP SKIN</a:t>
            </a:r>
            <a:endParaRPr kumimoji="1" lang="ja-JP" altLang="en-US" sz="1300" b="1" dirty="0"/>
          </a:p>
          <a:p>
            <a:r>
              <a:rPr kumimoji="1" lang="ja-JP" altLang="en-US" sz="1300" b="1" dirty="0"/>
              <a:t>■</a:t>
            </a:r>
            <a:r>
              <a:rPr kumimoji="1" lang="ru-RU" altLang="ja-JP" sz="1300" b="1" dirty="0"/>
              <a:t>маска для лица</a:t>
            </a:r>
            <a:endParaRPr kumimoji="1" lang="en-US" altLang="ja-JP" sz="1300" b="1" dirty="0"/>
          </a:p>
          <a:p>
            <a:r>
              <a:rPr kumimoji="1" lang="ja-JP" altLang="en-US" sz="1300" b="1" dirty="0"/>
              <a:t>■</a:t>
            </a:r>
            <a:r>
              <a:rPr kumimoji="1" lang="ru-RU" altLang="ja-JP" sz="1300" b="1" dirty="0"/>
              <a:t>восстановление кислотно-щелочного баланса</a:t>
            </a:r>
          </a:p>
          <a:p>
            <a:r>
              <a:rPr kumimoji="1" lang="ru-RU" altLang="ja-JP" sz="1300" b="1" dirty="0"/>
              <a:t>    кожи</a:t>
            </a:r>
            <a:endParaRPr kumimoji="1" lang="en-US" altLang="ja-JP" sz="1300" b="1" dirty="0"/>
          </a:p>
          <a:p>
            <a:r>
              <a:rPr kumimoji="1" lang="ja-JP" altLang="en-US" sz="1300" b="1" dirty="0"/>
              <a:t>■</a:t>
            </a:r>
            <a:r>
              <a:rPr kumimoji="1" lang="en-US" altLang="ja-JP" sz="1300" b="1" dirty="0"/>
              <a:t>body care</a:t>
            </a:r>
            <a:r>
              <a:rPr kumimoji="1" lang="ru-RU" altLang="ja-JP" sz="1300" b="1" dirty="0"/>
              <a:t>: борьба с сухостью кожи</a:t>
            </a:r>
            <a:r>
              <a:rPr kumimoji="1" lang="ja-JP" altLang="ja-JP" sz="1300" b="1" dirty="0"/>
              <a:t>・</a:t>
            </a:r>
            <a:r>
              <a:rPr kumimoji="1" lang="en-US" altLang="ja-JP" sz="1300" b="1" dirty="0"/>
              <a:t>after care</a:t>
            </a:r>
          </a:p>
          <a:p>
            <a:r>
              <a:rPr kumimoji="1" lang="ja-JP" altLang="en-US" sz="1300" b="1" dirty="0"/>
              <a:t>■</a:t>
            </a:r>
            <a:r>
              <a:rPr kumimoji="1" lang="ru-RU" altLang="ja-JP" sz="1300" b="1" dirty="0"/>
              <a:t>снятие раздражений после эпиляции</a:t>
            </a:r>
          </a:p>
        </p:txBody>
      </p:sp>
      <p:pic>
        <p:nvPicPr>
          <p:cNvPr id="2050" name="Picture 2" descr="ãåçACãã¨ã¹ã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9" y="3086007"/>
            <a:ext cx="3076728" cy="23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3183" y="395759"/>
            <a:ext cx="2964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kumimoji="1" lang="ja-JP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3183" y="1328468"/>
            <a:ext cx="6660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dirty="0"/>
              <a:t>■</a:t>
            </a:r>
            <a:r>
              <a:rPr kumimoji="1" lang="en-US" altLang="ja-JP" b="1" dirty="0"/>
              <a:t>FACIAL</a:t>
            </a:r>
            <a:r>
              <a:rPr kumimoji="1" lang="ja-JP" altLang="en-US" b="1" dirty="0">
                <a:sym typeface="+mn-ea"/>
              </a:rPr>
              <a:t> </a:t>
            </a:r>
            <a:r>
              <a:rPr kumimoji="1" lang="en-US" altLang="ja-JP" b="1" dirty="0">
                <a:sym typeface="+mn-ea"/>
              </a:rPr>
              <a:t>CARE</a:t>
            </a:r>
            <a:r>
              <a:rPr kumimoji="1" lang="ru-RU" altLang="ja-JP" b="1" dirty="0">
                <a:sym typeface="+mn-ea"/>
              </a:rPr>
              <a:t>: обычные уходовые средства+</a:t>
            </a:r>
            <a:r>
              <a:rPr kumimoji="1" lang="en-US" altLang="ja-JP" b="1" dirty="0">
                <a:sym typeface="+mn-ea"/>
              </a:rPr>
              <a:t>TOP SKIN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81" y="2184640"/>
            <a:ext cx="2452388" cy="2488720"/>
          </a:xfrm>
          <a:prstGeom prst="rect">
            <a:avLst/>
          </a:prstGeom>
        </p:spPr>
      </p:pic>
      <p:sp>
        <p:nvSpPr>
          <p:cNvPr id="5" name="加算記号 4"/>
          <p:cNvSpPr/>
          <p:nvPr/>
        </p:nvSpPr>
        <p:spPr>
          <a:xfrm>
            <a:off x="4114800" y="2971800"/>
            <a:ext cx="914400" cy="914400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000" y="5005070"/>
            <a:ext cx="118135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ru-RU" altLang="ja-JP" sz="1400" b="1" dirty="0">
                <a:sym typeface="+mn-ea"/>
              </a:rPr>
              <a:t>Уходовые средства, которыми пользуется клиент на настоящий момент времени +</a:t>
            </a:r>
            <a:r>
              <a:rPr kumimoji="1" lang="en-US" altLang="ja-JP" sz="1400" b="1" dirty="0">
                <a:sym typeface="+mn-ea"/>
              </a:rPr>
              <a:t>TOP SKIN</a:t>
            </a:r>
            <a:endParaRPr kumimoji="1" lang="en-US" altLang="ja-JP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9868" y="5670265"/>
            <a:ext cx="871982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400" dirty="0"/>
              <a:t>Наносится на кожу после умывания. Удаляет жировые и прочие загрязнения. Обладает выраженным</a:t>
            </a:r>
          </a:p>
          <a:p>
            <a:r>
              <a:rPr kumimoji="1" lang="ru-RU" altLang="ja-JP" sz="1400" dirty="0"/>
              <a:t>бустерным эффектом: усиливает проницаемость в эпителий активных компонентов состава лосьонов,</a:t>
            </a:r>
          </a:p>
          <a:p>
            <a:r>
              <a:rPr kumimoji="1" lang="ru-RU" altLang="ja-JP" sz="1400" dirty="0"/>
              <a:t>серумов и пр.уходовых средств. </a:t>
            </a:r>
            <a:endParaRPr kumimoji="1" lang="en-US" altLang="ja-JP" sz="1400" dirty="0"/>
          </a:p>
          <a:p>
            <a:endParaRPr kumimoji="1" lang="en-US" altLang="ja-JP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74" y="2065767"/>
            <a:ext cx="1238687" cy="2726465"/>
          </a:xfrm>
          <a:prstGeom prst="rect">
            <a:avLst/>
          </a:prstGeom>
        </p:spPr>
      </p:pic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5707" y="625367"/>
            <a:ext cx="32556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800" dirty="0"/>
              <a:t>Рекомендации </a:t>
            </a:r>
            <a:r>
              <a:rPr kumimoji="1" lang="ja-JP" altLang="en-US" sz="2800" dirty="0"/>
              <a:t>（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183" y="1328468"/>
            <a:ext cx="5113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■</a:t>
            </a:r>
            <a:r>
              <a:rPr kumimoji="1" lang="ru-RU" altLang="ja-JP" dirty="0"/>
              <a:t>Универсальное уходовое средство для тела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57" y="2102614"/>
            <a:ext cx="1807103" cy="2131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33" y="2102614"/>
            <a:ext cx="1360534" cy="20416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3415" y="4234180"/>
            <a:ext cx="2654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ru-RU" altLang="ja-JP" sz="1200" dirty="0"/>
              <a:t>       прыщевая сыпь</a:t>
            </a:r>
            <a:r>
              <a:rPr kumimoji="1" lang="ja-JP" altLang="en-US" sz="1200" dirty="0">
                <a:sym typeface="+mn-ea"/>
              </a:rPr>
              <a:t>・</a:t>
            </a:r>
            <a:r>
              <a:rPr kumimoji="1" lang="ru-RU" altLang="ja-JP" sz="1200" dirty="0">
                <a:sym typeface="+mn-ea"/>
              </a:rPr>
              <a:t>зуд </a:t>
            </a:r>
            <a:r>
              <a:rPr kumimoji="1" lang="ru-RU" altLang="ja-JP" sz="1200" dirty="0"/>
              <a:t>на спине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61030" y="4234180"/>
            <a:ext cx="3031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200" dirty="0"/>
              <a:t>       сухость</a:t>
            </a:r>
            <a:r>
              <a:rPr kumimoji="1" lang="ja-JP" altLang="en-US" sz="1200" dirty="0"/>
              <a:t>・</a:t>
            </a:r>
            <a:r>
              <a:rPr kumimoji="1" lang="ru-RU" altLang="ja-JP" sz="1200" dirty="0"/>
              <a:t>неприятный запах ног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106" y="2278728"/>
            <a:ext cx="2779882" cy="17791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977890" y="4237355"/>
            <a:ext cx="3985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200" dirty="0"/>
              <a:t>уход за кожей волосистой части головы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50" y="5043170"/>
            <a:ext cx="9553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600" dirty="0"/>
              <a:t>Удобная насадка-спрей позволяет наносить </a:t>
            </a:r>
            <a:r>
              <a:rPr kumimoji="1" lang="en-US" altLang="ja-JP" sz="1600" dirty="0"/>
              <a:t>TOP SKIN </a:t>
            </a:r>
            <a:r>
              <a:rPr kumimoji="1" lang="ru-RU" altLang="en-US" sz="1600" dirty="0"/>
              <a:t>даже на труднодоступные участки тела.</a:t>
            </a:r>
            <a:r>
              <a:rPr kumimoji="1" lang="en-US" altLang="ja-JP" sz="1600" dirty="0"/>
              <a:t> </a:t>
            </a:r>
          </a:p>
          <a:p>
            <a:r>
              <a:rPr kumimoji="1" lang="en-US" altLang="ja-JP" sz="1600" dirty="0">
                <a:sym typeface="+mn-ea"/>
              </a:rPr>
              <a:t>TOP SKIN </a:t>
            </a:r>
            <a:r>
              <a:rPr kumimoji="1" lang="ru-RU" altLang="en-US" sz="1600" dirty="0">
                <a:sym typeface="+mn-ea"/>
              </a:rPr>
              <a:t>помогает избавится от таких распространенных комплексов, как запах ног и </a:t>
            </a:r>
          </a:p>
          <a:p>
            <a:r>
              <a:rPr kumimoji="1" lang="ru-RU" altLang="en-US" sz="1600" dirty="0">
                <a:sym typeface="+mn-ea"/>
              </a:rPr>
              <a:t>прыщевая сыпь на спине.</a:t>
            </a:r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35411" y="226530"/>
            <a:ext cx="1864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SKIN</a:t>
            </a:r>
            <a:r>
              <a:rPr kumimoji="1" lang="ru-RU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38640" y="830824"/>
            <a:ext cx="59478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продукта: здоровье и красота кожи благодаря восстановлению ее </a:t>
            </a:r>
            <a:r>
              <a:rPr kumimoji="1" lang="ru-RU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микробиома</a:t>
            </a:r>
            <a:r>
              <a:rPr kumimoji="1" lang="ru-RU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266" y="3964752"/>
            <a:ext cx="2953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Новое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уходовое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средство на полках </a:t>
            </a:r>
            <a:endParaRPr lang="ru-RU" sz="14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Вашего салона красоты</a:t>
            </a:r>
            <a:endParaRPr lang="ru-RU" sz="1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ru-RU" sz="1400" dirty="0"/>
            </a:b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95048" y="1844446"/>
            <a:ext cx="4791566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 skin </a:t>
            </a:r>
            <a:r>
              <a:rPr lang="ru-RU" altLang="en-GB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лосьон-спрей, в состав которого входит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вода с отрицательно заряженными ионами. Лосьон эффективно восстанавливает микрофлору кожи, препятствует размножению патогенных микроорганизмов, нормализует водный баланс, выравнивает тон кожи.  Предназначен для ухода за кожей лица, тела и волосистой части головы.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513233" y="2613047"/>
            <a:ext cx="3081043" cy="964287"/>
            <a:chOff x="2238640" y="2317055"/>
            <a:chExt cx="3081043" cy="964287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640" y="2317055"/>
              <a:ext cx="1445301" cy="964287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1328" y="2328139"/>
              <a:ext cx="1248355" cy="942117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1971880" y="4628452"/>
            <a:ext cx="1901607" cy="1807034"/>
            <a:chOff x="968656" y="4389508"/>
            <a:chExt cx="2456366" cy="21691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968656" y="5930602"/>
              <a:ext cx="2456366" cy="628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Р</a:t>
              </a:r>
              <a:r>
                <a:rPr lang="ru-RU" sz="1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ост продаж</a:t>
              </a: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и </a:t>
              </a:r>
              <a:r>
                <a:rPr lang="ru-RU" sz="1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благодарные клиенты</a:t>
              </a:r>
              <a:endParaRPr lang="ru-RU" sz="1400" b="0" i="0" u="none" strike="noStrike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626" y="4389508"/>
              <a:ext cx="1427672" cy="1427672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4137577" y="4016261"/>
            <a:ext cx="4556536" cy="2321016"/>
            <a:chOff x="4459943" y="3872633"/>
            <a:chExt cx="4556536" cy="2321016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4459943" y="5670429"/>
              <a:ext cx="4556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Наглядная эффективность спрея - основа популярности и высокой степени удовлетворенности клиентов！</a:t>
              </a:r>
              <a:endParaRPr kumimoji="1" lang="en-US" altLang="ja-JP" sz="1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440159" y="3872633"/>
              <a:ext cx="259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</a:lstStyle>
            <a:p>
              <a:pPr algn="ctr"/>
              <a:r>
                <a:rPr lang="ru-RU" altLang="ja-JP" sz="1400" dirty="0"/>
                <a:t>Высокая степень удовлетворенности клиентов</a:t>
              </a:r>
              <a:endParaRPr lang="ja-JP" altLang="en-US" sz="1400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3873487" y="4586907"/>
            <a:ext cx="1105239" cy="1282871"/>
            <a:chOff x="3337008" y="4337484"/>
            <a:chExt cx="1788542" cy="1979610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3374388" y="5340863"/>
              <a:ext cx="1751162" cy="976231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7008" y="4337484"/>
              <a:ext cx="1751163" cy="976232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80" y="1052456"/>
            <a:ext cx="1655098" cy="1130874"/>
          </a:xfrm>
          <a:prstGeom prst="rect">
            <a:avLst/>
          </a:prstGeom>
        </p:spPr>
      </p:pic>
      <p:sp>
        <p:nvSpPr>
          <p:cNvPr id="11" name="矢印: 上向き折線 10"/>
          <p:cNvSpPr/>
          <p:nvPr/>
        </p:nvSpPr>
        <p:spPr>
          <a:xfrm rot="5400000">
            <a:off x="3293872" y="1511925"/>
            <a:ext cx="435554" cy="1082139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908" y="4679063"/>
            <a:ext cx="1304852" cy="10257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4" y="4679063"/>
            <a:ext cx="1485154" cy="1494494"/>
          </a:xfrm>
          <a:prstGeom prst="rect">
            <a:avLst/>
          </a:prstGeom>
        </p:spPr>
      </p:pic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36254" y="144798"/>
            <a:ext cx="8352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специальная гидролизованная вода с отрицательными ионами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8474" y="543579"/>
            <a:ext cx="794399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Особая вода, произведенная по запатентованной технологии.</a:t>
            </a:r>
            <a:endParaRPr lang="en-US" altLang="ja-JP" sz="14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・</a:t>
            </a:r>
            <a:r>
              <a:rPr lang="ru-RU" altLang="ja-JP" sz="1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Содержит большое количество отрицательных ионов, сохраняет свои </a:t>
            </a:r>
            <a:r>
              <a:rPr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”восстановительные свойства” </a:t>
            </a:r>
          </a:p>
          <a:p>
            <a:r>
              <a:rPr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ru-RU" altLang="ja-JP" sz="1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в течение длительного периода времени.</a:t>
            </a:r>
            <a:endParaRPr lang="en-US" altLang="ja-JP" sz="14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・</a:t>
            </a:r>
            <a:r>
              <a:rPr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Щелочная вода с водородным показателем </a:t>
            </a:r>
            <a:r>
              <a:rPr lang="en-US" altLang="ja-JP" sz="1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pH12</a:t>
            </a:r>
            <a:r>
              <a:rPr lang="ru-RU" altLang="ja-JP" sz="1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ru-RU" altLang="ja-JP" sz="1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+mn-ea"/>
              </a:rPr>
              <a:t>обладает  антисептическим действием: </a:t>
            </a:r>
            <a:r>
              <a:rPr lang="ru-RU" altLang="ja-JP" sz="1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препятствует размножению патогенных микроорганизмов.</a:t>
            </a:r>
            <a:r>
              <a:rPr lang="ru-RU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При контакте с кожей ее </a:t>
            </a:r>
            <a:r>
              <a:rPr lang="en-US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</a:t>
            </a:r>
            <a:r>
              <a:rPr lang="ru-RU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понижается до безопасного уровня </a:t>
            </a:r>
            <a:r>
              <a:rPr lang="en-US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</a:t>
            </a:r>
            <a:r>
              <a:rPr lang="ru-RU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кожи (6.</a:t>
            </a:r>
            <a:r>
              <a:rPr lang="en-US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5pH~5</a:t>
            </a:r>
            <a:r>
              <a:rPr lang="ru-RU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r>
              <a:rPr lang="en-US" altLang="ja-JP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5pH)</a:t>
            </a:r>
            <a:r>
              <a:rPr lang="ru-RU" altLang="en-US" sz="1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ru-RU" altLang="en-US" sz="14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207" y="3553593"/>
            <a:ext cx="819006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                          Молекулы воды соединены между собой в сложные цепочки.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-14693" y="2237707"/>
            <a:ext cx="3720465" cy="1060587"/>
            <a:chOff x="-12814" y="2725135"/>
            <a:chExt cx="4316338" cy="132667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-12814" y="2725135"/>
              <a:ext cx="4316338" cy="34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ja-JP" sz="12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Схематическое изображение структуры обычной воды</a:t>
              </a:r>
              <a:endParaRPr lang="ja-JP" altLang="en-US" sz="1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1410766" y="3297385"/>
              <a:ext cx="946771" cy="754427"/>
              <a:chOff x="1881018" y="3475181"/>
              <a:chExt cx="1262359" cy="1005901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1881018" y="3916425"/>
                <a:ext cx="513785" cy="564657"/>
                <a:chOff x="1715152" y="4427448"/>
                <a:chExt cx="513785" cy="564657"/>
              </a:xfrm>
            </p:grpSpPr>
            <p:sp>
              <p:nvSpPr>
                <p:cNvPr id="31" name="楕円 30"/>
                <p:cNvSpPr/>
                <p:nvPr/>
              </p:nvSpPr>
              <p:spPr>
                <a:xfrm>
                  <a:off x="1778440" y="4433454"/>
                  <a:ext cx="364390" cy="374072"/>
                </a:xfrm>
                <a:prstGeom prst="ellipse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1715152" y="4427448"/>
                  <a:ext cx="513785" cy="564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latin typeface="Times New Roman" panose="02020603050405020304" pitchFamily="18" charset="0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H</a:t>
                  </a:r>
                  <a:endParaRPr lang="ja-JP" altLang="en-US" sz="16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2629592" y="3904672"/>
                <a:ext cx="513785" cy="570193"/>
                <a:chOff x="1727155" y="4433454"/>
                <a:chExt cx="513785" cy="570193"/>
              </a:xfrm>
            </p:grpSpPr>
            <p:sp>
              <p:nvSpPr>
                <p:cNvPr id="29" name="楕円 28"/>
                <p:cNvSpPr/>
                <p:nvPr/>
              </p:nvSpPr>
              <p:spPr>
                <a:xfrm>
                  <a:off x="1778440" y="4433454"/>
                  <a:ext cx="364390" cy="374072"/>
                </a:xfrm>
                <a:prstGeom prst="ellipse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1727155" y="4438990"/>
                  <a:ext cx="513785" cy="564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600" dirty="0">
                      <a:latin typeface="Times New Roman" panose="02020603050405020304" pitchFamily="18" charset="0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H</a:t>
                  </a:r>
                  <a:endParaRPr lang="ja-JP" altLang="en-US" sz="16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グループ化 25"/>
              <p:cNvGrpSpPr/>
              <p:nvPr/>
            </p:nvGrpSpPr>
            <p:grpSpPr>
              <a:xfrm>
                <a:off x="2179776" y="3475181"/>
                <a:ext cx="618836" cy="696699"/>
                <a:chOff x="2179776" y="3475181"/>
                <a:chExt cx="618836" cy="696699"/>
              </a:xfrm>
            </p:grpSpPr>
            <p:sp>
              <p:nvSpPr>
                <p:cNvPr id="27" name="楕円 26"/>
                <p:cNvSpPr/>
                <p:nvPr/>
              </p:nvSpPr>
              <p:spPr>
                <a:xfrm>
                  <a:off x="2179776" y="3475181"/>
                  <a:ext cx="618836" cy="616527"/>
                </a:xfrm>
                <a:prstGeom prst="ellipse">
                  <a:avLst/>
                </a:prstGeom>
                <a:noFill/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2223483" y="3555890"/>
                  <a:ext cx="543540" cy="6159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>
                      <a:latin typeface="Times New Roman" panose="02020603050405020304" pitchFamily="18" charset="0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O</a:t>
                  </a:r>
                  <a:endParaRPr lang="ja-JP" altLang="en-US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3" name="矢印: 右 32"/>
          <p:cNvSpPr/>
          <p:nvPr/>
        </p:nvSpPr>
        <p:spPr>
          <a:xfrm>
            <a:off x="2572905" y="2721003"/>
            <a:ext cx="391129" cy="387430"/>
          </a:xfrm>
          <a:prstGeom prst="rightArrow">
            <a:avLst/>
          </a:prstGeom>
          <a:solidFill>
            <a:srgbClr val="A9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0"/>
          </a:p>
        </p:txBody>
      </p:sp>
      <p:grpSp>
        <p:nvGrpSpPr>
          <p:cNvPr id="34" name="グループ化 33"/>
          <p:cNvGrpSpPr/>
          <p:nvPr/>
        </p:nvGrpSpPr>
        <p:grpSpPr>
          <a:xfrm>
            <a:off x="3272680" y="2006875"/>
            <a:ext cx="5589949" cy="1595900"/>
            <a:chOff x="4316926" y="1791861"/>
            <a:chExt cx="6485237" cy="1996296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4543555" y="1791861"/>
              <a:ext cx="6258608" cy="1944625"/>
              <a:chOff x="4452338" y="2861994"/>
              <a:chExt cx="6494261" cy="2095748"/>
            </a:xfrm>
          </p:grpSpPr>
          <p:grpSp>
            <p:nvGrpSpPr>
              <p:cNvPr id="52" name="グループ化 51"/>
              <p:cNvGrpSpPr/>
              <p:nvPr/>
            </p:nvGrpSpPr>
            <p:grpSpPr>
              <a:xfrm>
                <a:off x="4452338" y="3393266"/>
                <a:ext cx="3906105" cy="1564476"/>
                <a:chOff x="5936440" y="3607111"/>
                <a:chExt cx="5208136" cy="2085971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flipV="1">
                  <a:off x="6784354" y="4122683"/>
                  <a:ext cx="349556" cy="749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グループ化 54"/>
                <p:cNvGrpSpPr/>
                <p:nvPr/>
              </p:nvGrpSpPr>
              <p:grpSpPr>
                <a:xfrm rot="7846179">
                  <a:off x="7183829" y="4624299"/>
                  <a:ext cx="1326323" cy="811244"/>
                  <a:chOff x="1877402" y="3922431"/>
                  <a:chExt cx="1326323" cy="811244"/>
                </a:xfrm>
              </p:grpSpPr>
              <p:grpSp>
                <p:nvGrpSpPr>
                  <p:cNvPr id="99" name="グループ化 98"/>
                  <p:cNvGrpSpPr/>
                  <p:nvPr/>
                </p:nvGrpSpPr>
                <p:grpSpPr>
                  <a:xfrm>
                    <a:off x="1877402" y="3922431"/>
                    <a:ext cx="507697" cy="408573"/>
                    <a:chOff x="1711536" y="4433454"/>
                    <a:chExt cx="507697" cy="408573"/>
                  </a:xfrm>
                </p:grpSpPr>
                <p:sp>
                  <p:nvSpPr>
                    <p:cNvPr id="106" name="楕円 105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テキスト ボックス 106"/>
                    <p:cNvSpPr txBox="1"/>
                    <p:nvPr/>
                  </p:nvSpPr>
                  <p:spPr>
                    <a:xfrm>
                      <a:off x="1711536" y="4434461"/>
                      <a:ext cx="507697" cy="40756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グループ化 99"/>
                  <p:cNvGrpSpPr/>
                  <p:nvPr/>
                </p:nvGrpSpPr>
                <p:grpSpPr>
                  <a:xfrm>
                    <a:off x="2696029" y="4316530"/>
                    <a:ext cx="507696" cy="417145"/>
                    <a:chOff x="1793592" y="4845312"/>
                    <a:chExt cx="507696" cy="417145"/>
                  </a:xfrm>
                </p:grpSpPr>
                <p:sp>
                  <p:nvSpPr>
                    <p:cNvPr id="104" name="楕円 103"/>
                    <p:cNvSpPr/>
                    <p:nvPr/>
                  </p:nvSpPr>
                  <p:spPr>
                    <a:xfrm>
                      <a:off x="1851014" y="4845312"/>
                      <a:ext cx="364389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テキスト ボックス 104"/>
                    <p:cNvSpPr txBox="1"/>
                    <p:nvPr/>
                  </p:nvSpPr>
                  <p:spPr>
                    <a:xfrm>
                      <a:off x="1793592" y="4854890"/>
                      <a:ext cx="507696" cy="4075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グループ化 100"/>
                  <p:cNvGrpSpPr/>
                  <p:nvPr/>
                </p:nvGrpSpPr>
                <p:grpSpPr>
                  <a:xfrm>
                    <a:off x="2216805" y="3990704"/>
                    <a:ext cx="618836" cy="616527"/>
                    <a:chOff x="2216805" y="3990704"/>
                    <a:chExt cx="618836" cy="616527"/>
                  </a:xfrm>
                </p:grpSpPr>
                <p:sp>
                  <p:nvSpPr>
                    <p:cNvPr id="102" name="楕円 101"/>
                    <p:cNvSpPr/>
                    <p:nvPr/>
                  </p:nvSpPr>
                  <p:spPr>
                    <a:xfrm>
                      <a:off x="2216805" y="3990704"/>
                      <a:ext cx="618836" cy="616527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3" name="テキスト ボックス 102"/>
                    <p:cNvSpPr txBox="1"/>
                    <p:nvPr/>
                  </p:nvSpPr>
                  <p:spPr>
                    <a:xfrm>
                      <a:off x="2254380" y="4127421"/>
                      <a:ext cx="516339" cy="4199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10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ja-JP" altLang="en-US" sz="110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6" name="グループ化 55"/>
                <p:cNvGrpSpPr/>
                <p:nvPr/>
              </p:nvGrpSpPr>
              <p:grpSpPr>
                <a:xfrm rot="1224978">
                  <a:off x="9954638" y="3799266"/>
                  <a:ext cx="1189938" cy="880248"/>
                  <a:chOff x="1904575" y="3475181"/>
                  <a:chExt cx="1189938" cy="880248"/>
                </a:xfrm>
              </p:grpSpPr>
              <p:grpSp>
                <p:nvGrpSpPr>
                  <p:cNvPr id="90" name="グループ化 89"/>
                  <p:cNvGrpSpPr/>
                  <p:nvPr/>
                </p:nvGrpSpPr>
                <p:grpSpPr>
                  <a:xfrm>
                    <a:off x="1904575" y="3899023"/>
                    <a:ext cx="453367" cy="456406"/>
                    <a:chOff x="1738709" y="4410046"/>
                    <a:chExt cx="453367" cy="456406"/>
                  </a:xfrm>
                </p:grpSpPr>
                <p:sp>
                  <p:nvSpPr>
                    <p:cNvPr id="97" name="楕円 96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テキスト ボックス 97"/>
                    <p:cNvSpPr txBox="1"/>
                    <p:nvPr/>
                  </p:nvSpPr>
                  <p:spPr>
                    <a:xfrm>
                      <a:off x="1738709" y="4410046"/>
                      <a:ext cx="453367" cy="4564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91" name="グループ化 90"/>
                  <p:cNvGrpSpPr/>
                  <p:nvPr/>
                </p:nvGrpSpPr>
                <p:grpSpPr>
                  <a:xfrm>
                    <a:off x="2641146" y="3881264"/>
                    <a:ext cx="453367" cy="456406"/>
                    <a:chOff x="1738709" y="4410046"/>
                    <a:chExt cx="453367" cy="456406"/>
                  </a:xfrm>
                </p:grpSpPr>
                <p:sp>
                  <p:nvSpPr>
                    <p:cNvPr id="95" name="楕円 94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テキスト ボックス 95"/>
                    <p:cNvSpPr txBox="1"/>
                    <p:nvPr/>
                  </p:nvSpPr>
                  <p:spPr>
                    <a:xfrm>
                      <a:off x="1738709" y="4410046"/>
                      <a:ext cx="453367" cy="4564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92" name="グループ化 91"/>
                  <p:cNvGrpSpPr/>
                  <p:nvPr/>
                </p:nvGrpSpPr>
                <p:grpSpPr>
                  <a:xfrm>
                    <a:off x="2179776" y="3475181"/>
                    <a:ext cx="618836" cy="616527"/>
                    <a:chOff x="2179776" y="3475181"/>
                    <a:chExt cx="618836" cy="616527"/>
                  </a:xfrm>
                </p:grpSpPr>
                <p:sp>
                  <p:nvSpPr>
                    <p:cNvPr id="93" name="楕円 92"/>
                    <p:cNvSpPr/>
                    <p:nvPr/>
                  </p:nvSpPr>
                  <p:spPr>
                    <a:xfrm>
                      <a:off x="2179776" y="3475181"/>
                      <a:ext cx="618836" cy="616527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テキスト ボックス 93"/>
                    <p:cNvSpPr txBox="1"/>
                    <p:nvPr/>
                  </p:nvSpPr>
                  <p:spPr>
                    <a:xfrm>
                      <a:off x="2258650" y="3585334"/>
                      <a:ext cx="461086" cy="4702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10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ja-JP" altLang="en-US" sz="110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7" name="グループ化 56"/>
                <p:cNvGrpSpPr/>
                <p:nvPr/>
              </p:nvGrpSpPr>
              <p:grpSpPr>
                <a:xfrm>
                  <a:off x="7170180" y="3607111"/>
                  <a:ext cx="1193734" cy="811328"/>
                  <a:chOff x="1943545" y="3603029"/>
                  <a:chExt cx="1193734" cy="811328"/>
                </a:xfrm>
              </p:grpSpPr>
              <p:grpSp>
                <p:nvGrpSpPr>
                  <p:cNvPr id="81" name="グループ化 80"/>
                  <p:cNvGrpSpPr/>
                  <p:nvPr/>
                </p:nvGrpSpPr>
                <p:grpSpPr>
                  <a:xfrm>
                    <a:off x="1943545" y="3931564"/>
                    <a:ext cx="457163" cy="482793"/>
                    <a:chOff x="1777679" y="4442587"/>
                    <a:chExt cx="457163" cy="482793"/>
                  </a:xfrm>
                </p:grpSpPr>
                <p:sp>
                  <p:nvSpPr>
                    <p:cNvPr id="88" name="楕円 87"/>
                    <p:cNvSpPr/>
                    <p:nvPr/>
                  </p:nvSpPr>
                  <p:spPr>
                    <a:xfrm>
                      <a:off x="1777679" y="4442587"/>
                      <a:ext cx="364389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テキスト ボックス 88"/>
                    <p:cNvSpPr txBox="1"/>
                    <p:nvPr/>
                  </p:nvSpPr>
                  <p:spPr>
                    <a:xfrm>
                      <a:off x="1781475" y="4468974"/>
                      <a:ext cx="453367" cy="4564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82" name="グループ化 81"/>
                  <p:cNvGrpSpPr/>
                  <p:nvPr/>
                </p:nvGrpSpPr>
                <p:grpSpPr>
                  <a:xfrm>
                    <a:off x="2680877" y="3904672"/>
                    <a:ext cx="456402" cy="491926"/>
                    <a:chOff x="1778440" y="4433454"/>
                    <a:chExt cx="456402" cy="491926"/>
                  </a:xfrm>
                </p:grpSpPr>
                <p:sp>
                  <p:nvSpPr>
                    <p:cNvPr id="86" name="楕円 85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テキスト ボックス 86"/>
                    <p:cNvSpPr txBox="1"/>
                    <p:nvPr/>
                  </p:nvSpPr>
                  <p:spPr>
                    <a:xfrm>
                      <a:off x="1781475" y="4468974"/>
                      <a:ext cx="453367" cy="4564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83" name="グループ化 82"/>
                  <p:cNvGrpSpPr/>
                  <p:nvPr/>
                </p:nvGrpSpPr>
                <p:grpSpPr>
                  <a:xfrm>
                    <a:off x="2252178" y="3603029"/>
                    <a:ext cx="484047" cy="564727"/>
                    <a:chOff x="2252178" y="3603029"/>
                    <a:chExt cx="484047" cy="564727"/>
                  </a:xfrm>
                </p:grpSpPr>
                <p:sp>
                  <p:nvSpPr>
                    <p:cNvPr id="84" name="楕円 83"/>
                    <p:cNvSpPr/>
                    <p:nvPr/>
                  </p:nvSpPr>
                  <p:spPr>
                    <a:xfrm>
                      <a:off x="2252178" y="3603029"/>
                      <a:ext cx="470776" cy="515570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テキスト ボックス 84"/>
                    <p:cNvSpPr txBox="1"/>
                    <p:nvPr/>
                  </p:nvSpPr>
                  <p:spPr>
                    <a:xfrm>
                      <a:off x="2275138" y="3697520"/>
                      <a:ext cx="461087" cy="4702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10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ja-JP" altLang="en-US" sz="110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8" name="グループ化 57"/>
                <p:cNvGrpSpPr/>
                <p:nvPr/>
              </p:nvGrpSpPr>
              <p:grpSpPr>
                <a:xfrm rot="1168252">
                  <a:off x="8610633" y="4017434"/>
                  <a:ext cx="1189937" cy="880249"/>
                  <a:chOff x="1904574" y="3475181"/>
                  <a:chExt cx="1189937" cy="880249"/>
                </a:xfrm>
              </p:grpSpPr>
              <p:grpSp>
                <p:nvGrpSpPr>
                  <p:cNvPr id="72" name="グループ化 71"/>
                  <p:cNvGrpSpPr/>
                  <p:nvPr/>
                </p:nvGrpSpPr>
                <p:grpSpPr>
                  <a:xfrm>
                    <a:off x="1904574" y="3899023"/>
                    <a:ext cx="453367" cy="456407"/>
                    <a:chOff x="1738708" y="4410046"/>
                    <a:chExt cx="453367" cy="456407"/>
                  </a:xfrm>
                </p:grpSpPr>
                <p:sp>
                  <p:nvSpPr>
                    <p:cNvPr id="79" name="楕円 78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テキスト ボックス 79"/>
                    <p:cNvSpPr txBox="1"/>
                    <p:nvPr/>
                  </p:nvSpPr>
                  <p:spPr>
                    <a:xfrm>
                      <a:off x="1738708" y="4410046"/>
                      <a:ext cx="453367" cy="4564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73" name="グループ化 72"/>
                  <p:cNvGrpSpPr/>
                  <p:nvPr/>
                </p:nvGrpSpPr>
                <p:grpSpPr>
                  <a:xfrm>
                    <a:off x="2641144" y="3881262"/>
                    <a:ext cx="453367" cy="456406"/>
                    <a:chOff x="1738707" y="4410044"/>
                    <a:chExt cx="453367" cy="456406"/>
                  </a:xfrm>
                </p:grpSpPr>
                <p:sp>
                  <p:nvSpPr>
                    <p:cNvPr id="77" name="楕円 76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テキスト ボックス 77"/>
                    <p:cNvSpPr txBox="1"/>
                    <p:nvPr/>
                  </p:nvSpPr>
                  <p:spPr>
                    <a:xfrm>
                      <a:off x="1738707" y="4410044"/>
                      <a:ext cx="453367" cy="4564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74" name="グループ化 73"/>
                  <p:cNvGrpSpPr/>
                  <p:nvPr/>
                </p:nvGrpSpPr>
                <p:grpSpPr>
                  <a:xfrm>
                    <a:off x="2179776" y="3475181"/>
                    <a:ext cx="618836" cy="616527"/>
                    <a:chOff x="2179776" y="3475181"/>
                    <a:chExt cx="618836" cy="616527"/>
                  </a:xfrm>
                </p:grpSpPr>
                <p:sp>
                  <p:nvSpPr>
                    <p:cNvPr id="75" name="楕円 74"/>
                    <p:cNvSpPr/>
                    <p:nvPr/>
                  </p:nvSpPr>
                  <p:spPr>
                    <a:xfrm>
                      <a:off x="2179776" y="3475181"/>
                      <a:ext cx="618836" cy="616527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テキスト ボックス 75"/>
                    <p:cNvSpPr txBox="1"/>
                    <p:nvPr/>
                  </p:nvSpPr>
                  <p:spPr>
                    <a:xfrm>
                      <a:off x="2258653" y="3585338"/>
                      <a:ext cx="461086" cy="4702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10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ja-JP" altLang="en-US" sz="110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グループ化 58"/>
                <p:cNvGrpSpPr/>
                <p:nvPr/>
              </p:nvGrpSpPr>
              <p:grpSpPr>
                <a:xfrm rot="17909123">
                  <a:off x="5695674" y="4106399"/>
                  <a:ext cx="1244269" cy="762738"/>
                  <a:chOff x="1877406" y="3568273"/>
                  <a:chExt cx="1244269" cy="762738"/>
                </a:xfrm>
              </p:grpSpPr>
              <p:grpSp>
                <p:nvGrpSpPr>
                  <p:cNvPr id="63" name="グループ化 62"/>
                  <p:cNvGrpSpPr/>
                  <p:nvPr/>
                </p:nvGrpSpPr>
                <p:grpSpPr>
                  <a:xfrm>
                    <a:off x="1877406" y="3922431"/>
                    <a:ext cx="507695" cy="408580"/>
                    <a:chOff x="1711540" y="4433454"/>
                    <a:chExt cx="507695" cy="408580"/>
                  </a:xfrm>
                </p:grpSpPr>
                <p:sp>
                  <p:nvSpPr>
                    <p:cNvPr id="70" name="楕円 69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テキスト ボックス 70"/>
                    <p:cNvSpPr txBox="1"/>
                    <p:nvPr/>
                  </p:nvSpPr>
                  <p:spPr>
                    <a:xfrm>
                      <a:off x="1711540" y="4434467"/>
                      <a:ext cx="507695" cy="4075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グループ化 63"/>
                  <p:cNvGrpSpPr/>
                  <p:nvPr/>
                </p:nvGrpSpPr>
                <p:grpSpPr>
                  <a:xfrm>
                    <a:off x="2613979" y="3904672"/>
                    <a:ext cx="507696" cy="408581"/>
                    <a:chOff x="1711542" y="4433454"/>
                    <a:chExt cx="507696" cy="408581"/>
                  </a:xfrm>
                </p:grpSpPr>
                <p:sp>
                  <p:nvSpPr>
                    <p:cNvPr id="68" name="楕円 67"/>
                    <p:cNvSpPr/>
                    <p:nvPr/>
                  </p:nvSpPr>
                  <p:spPr>
                    <a:xfrm>
                      <a:off x="1778440" y="4433454"/>
                      <a:ext cx="364390" cy="37407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テキスト ボックス 68"/>
                    <p:cNvSpPr txBox="1"/>
                    <p:nvPr/>
                  </p:nvSpPr>
                  <p:spPr>
                    <a:xfrm>
                      <a:off x="1711542" y="4434470"/>
                      <a:ext cx="507696" cy="4075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ja-JP" altLang="en-US" sz="105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グループ化 64"/>
                  <p:cNvGrpSpPr/>
                  <p:nvPr/>
                </p:nvGrpSpPr>
                <p:grpSpPr>
                  <a:xfrm>
                    <a:off x="2179777" y="3568273"/>
                    <a:ext cx="535499" cy="523434"/>
                    <a:chOff x="2179777" y="3568273"/>
                    <a:chExt cx="535499" cy="523434"/>
                  </a:xfrm>
                </p:grpSpPr>
                <p:sp>
                  <p:nvSpPr>
                    <p:cNvPr id="66" name="楕円 65"/>
                    <p:cNvSpPr/>
                    <p:nvPr/>
                  </p:nvSpPr>
                  <p:spPr>
                    <a:xfrm>
                      <a:off x="2179777" y="3568273"/>
                      <a:ext cx="535499" cy="523434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7" name="テキスト ボックス 66"/>
                    <p:cNvSpPr txBox="1"/>
                    <p:nvPr/>
                  </p:nvSpPr>
                  <p:spPr>
                    <a:xfrm>
                      <a:off x="2188221" y="3632965"/>
                      <a:ext cx="516340" cy="419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ja-JP" sz="1100" dirty="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O</a:t>
                      </a:r>
                      <a:endParaRPr lang="ja-JP" altLang="en-US" sz="1100" dirty="0">
                        <a:latin typeface="Times New Roman" panose="02020603050405020304" pitchFamily="18" charset="0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cxnSp>
              <p:nvCxnSpPr>
                <p:cNvPr id="60" name="直線コネクタ 59"/>
                <p:cNvCxnSpPr>
                  <a:stCxn id="87" idx="2"/>
                </p:cNvCxnSpPr>
                <p:nvPr/>
              </p:nvCxnSpPr>
              <p:spPr>
                <a:xfrm>
                  <a:off x="8137230" y="4400680"/>
                  <a:ext cx="101466" cy="2418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flipH="1">
                  <a:off x="8481141" y="4612943"/>
                  <a:ext cx="120399" cy="1726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flipH="1">
                  <a:off x="9677171" y="4383768"/>
                  <a:ext cx="250701" cy="229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テキスト ボックス 52"/>
              <p:cNvSpPr txBox="1"/>
              <p:nvPr/>
            </p:nvSpPr>
            <p:spPr>
              <a:xfrm>
                <a:off x="5526716" y="2861994"/>
                <a:ext cx="5419883" cy="620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altLang="ja-JP" sz="12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Схематическое изображение структуры восстанавливающей воды </a:t>
                </a:r>
              </a:p>
              <a:p>
                <a:pPr algn="ctr"/>
                <a:r>
                  <a:rPr lang="ru-RU" altLang="ja-JP" sz="12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с отрицательными ионами</a:t>
                </a:r>
                <a:endParaRPr lang="ja-JP" altLang="en-US" sz="12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4316926" y="2189216"/>
              <a:ext cx="4118410" cy="1598941"/>
              <a:chOff x="4119978" y="2386836"/>
              <a:chExt cx="4273479" cy="1723198"/>
            </a:xfrm>
          </p:grpSpPr>
          <p:sp>
            <p:nvSpPr>
              <p:cNvPr id="37" name="テキスト ボックス 36"/>
              <p:cNvSpPr txBox="1"/>
              <p:nvPr/>
            </p:nvSpPr>
            <p:spPr>
              <a:xfrm>
                <a:off x="4490968" y="3602935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4913958" y="2975108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5069592" y="2650631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5950063" y="2956757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752829" y="3193063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5367946" y="3819594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6311274" y="2878520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7067987" y="3370352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7295948" y="2670025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8047642" y="3001706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＋</a:t>
                </a: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4119978" y="2766239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 err="1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ー</a:t>
                </a:r>
                <a:endParaRPr kumimoji="1" lang="ja-JP" altLang="en-US" sz="8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205091" y="2386836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 err="1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ー</a:t>
                </a:r>
                <a:endParaRPr kumimoji="1" lang="ja-JP" altLang="en-US" sz="8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969996" y="3594211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 err="1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ー</a:t>
                </a:r>
                <a:endParaRPr kumimoji="1" lang="ja-JP" altLang="en-US" sz="8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6595318" y="2645197"/>
                <a:ext cx="345815" cy="29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800" dirty="0" err="1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ー</a:t>
                </a:r>
                <a:endParaRPr kumimoji="1" lang="ja-JP" altLang="en-US" sz="8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7786931" y="2475798"/>
                <a:ext cx="313425" cy="290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 err="1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ー</a:t>
                </a:r>
                <a:endParaRPr kumimoji="1" lang="ja-JP" altLang="en-US" sz="8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9" name="テキスト ボックス 108"/>
          <p:cNvSpPr txBox="1"/>
          <p:nvPr/>
        </p:nvSpPr>
        <p:spPr>
          <a:xfrm>
            <a:off x="285937" y="3992396"/>
            <a:ext cx="35674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научных исследований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57257" y="4327726"/>
            <a:ext cx="819006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свойств специальной гидролизованной воды с отрицательными ионами проводились в одном из ведущих медицинских университетов Японии. Вода запатентована не только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Японии, но и за рубежом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(33 патента, включая патенты в стадии рассмотрения).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57810" y="5086985"/>
            <a:ext cx="86766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на проводимой в Европе всемирно известной выставке косметических ингредиентов, где было представлено около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3600 видов сырья и активных компонентов состава, специальная восстанавливающая вода с отрицательными ионами заняла первое место. </a:t>
            </a:r>
          </a:p>
          <a:p>
            <a:r>
              <a:rPr kumimoji="1" lang="ru-RU" altLang="ja-JP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 зарубежных исследованиях эта вода рассматривается не только как эффективный ингредиент уходовых косметических средств, но и как один из перспективных компонентов состава продукции медицинского назначения. О перспективности этого компонента состава говорит уже тот факт, что он был представлен на семи крупнейших выставках с медицинской тематикой. 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2964034" y="6361946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9952" y="388259"/>
            <a:ext cx="84480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kumimoji="1"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гидролизованной воды с отрицательными ионами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17" t="27334" r="9796"/>
          <a:stretch>
            <a:fillRect/>
          </a:stretch>
        </p:blipFill>
        <p:spPr>
          <a:xfrm>
            <a:off x="652624" y="1338998"/>
            <a:ext cx="1879478" cy="144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27336" r="14155" b="-1"/>
          <a:stretch>
            <a:fillRect/>
          </a:stretch>
        </p:blipFill>
        <p:spPr>
          <a:xfrm>
            <a:off x="652623" y="3071292"/>
            <a:ext cx="1879479" cy="144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27334" r="12632"/>
          <a:stretch>
            <a:fillRect/>
          </a:stretch>
        </p:blipFill>
        <p:spPr>
          <a:xfrm>
            <a:off x="652622" y="4816465"/>
            <a:ext cx="1879479" cy="144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539204" y="1250221"/>
            <a:ext cx="14452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Восстановительная</a:t>
            </a:r>
          </a:p>
          <a:p>
            <a:r>
              <a:rPr kumimoji="1"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2740" y="1123315"/>
            <a:ext cx="6170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6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Металлические предметы, например, железные гвозди, ржавеющие при длительном нахождении в обычной воде, в специальной ионизированной воде  не окисляются.</a:t>
            </a:r>
            <a:endParaRPr kumimoji="1" lang="ja-JP" altLang="en-US" sz="16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22165" y="937260"/>
            <a:ext cx="41941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050" dirty="0"/>
              <a:t>Слева</a:t>
            </a:r>
            <a:r>
              <a:rPr kumimoji="1" lang="ja-JP" altLang="en-US" sz="1050" dirty="0"/>
              <a:t>：</a:t>
            </a:r>
            <a:r>
              <a:rPr kumimoji="1" lang="ru-RU" altLang="ja-JP" sz="1050" dirty="0"/>
              <a:t>гидролизованная вода</a:t>
            </a:r>
            <a:r>
              <a:rPr kumimoji="1" lang="ja-JP" altLang="en-US" sz="1050" dirty="0"/>
              <a:t>　</a:t>
            </a:r>
            <a:r>
              <a:rPr kumimoji="1" lang="ru-RU" altLang="ja-JP" sz="1050" dirty="0"/>
              <a:t>Справа</a:t>
            </a:r>
            <a:r>
              <a:rPr kumimoji="1" lang="ja-JP" altLang="en-US" sz="1050" dirty="0"/>
              <a:t>：</a:t>
            </a:r>
            <a:r>
              <a:rPr kumimoji="1" lang="ru-RU" altLang="ja-JP" sz="1050" dirty="0"/>
              <a:t>водопроводная вода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45893" y="2788058"/>
            <a:ext cx="6322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соединении обычной воды и масла (жира) образуются </a:t>
            </a:r>
          </a:p>
          <a:p>
            <a:r>
              <a:rPr kumimoji="1" lang="ru-RU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нестабильные быстро разрушающиеся эмульсии: капельки жира вновь</a:t>
            </a:r>
          </a:p>
          <a:p>
            <a:r>
              <a:rPr kumimoji="1" lang="ru-RU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коагулируют (слипаются). Отрицательно заряженные ионы гидролизованной воды притягиваются к капелькам жира, образуя на их поверхности  препятствующую коагуляции прочную защитную пленку. 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2531" y="2910698"/>
            <a:ext cx="19450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образовывать</a:t>
            </a:r>
          </a:p>
          <a:p>
            <a:r>
              <a:rPr kumimoji="1"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стабильные эмульсии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276" y="4760455"/>
            <a:ext cx="174117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растворимость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97455" y="4862830"/>
            <a:ext cx="64503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400" dirty="0"/>
              <a:t>По сравнению с обычной водой отрицательно заряженная вода обладает </a:t>
            </a:r>
          </a:p>
          <a:p>
            <a:r>
              <a:rPr kumimoji="1" lang="ru-RU" altLang="ja-JP" sz="1400" dirty="0"/>
              <a:t>большей проницаемостью в клетки, именно высокая проницаемость </a:t>
            </a:r>
          </a:p>
          <a:p>
            <a:r>
              <a:rPr kumimoji="1" lang="ru-RU" altLang="ja-JP" sz="1400" dirty="0"/>
              <a:t>делает эту воду сильным экстрагентом, способным, в частности, эффективно извлекать </a:t>
            </a:r>
            <a:r>
              <a:rPr kumimoji="1" lang="ru-RU" altLang="ja-JP" sz="1400" dirty="0">
                <a:sym typeface="+mn-ea"/>
              </a:rPr>
              <a:t>компоненты состава</a:t>
            </a:r>
            <a:r>
              <a:rPr kumimoji="1" lang="ru-RU" altLang="ja-JP" sz="1400" dirty="0"/>
              <a:t> растений  (экстракты).</a:t>
            </a:r>
            <a:endParaRPr kumimoji="1" lang="en-US" altLang="ja-JP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72740" y="1953260"/>
            <a:ext cx="61506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высокая восстанавливающая способность ионизированной воды позволяет использовать ее в качестве эффективного компонента состава антиэйджинговых уходовых средств.  </a:t>
            </a:r>
            <a:endParaRPr kumimoji="1" lang="en-US" altLang="ja-JP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47645" y="4183380"/>
            <a:ext cx="60693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1"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стабильной эмульсии без применения ПАВ</a:t>
            </a:r>
            <a:r>
              <a:rPr kumimoji="1" lang="ru-RU" altLang="ja-JP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97810" y="5802630"/>
            <a:ext cx="601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1"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доставка в клетки воды и активных  компонентов состава</a:t>
            </a:r>
          </a:p>
          <a:p>
            <a:r>
              <a:rPr kumimoji="1" lang="ru-RU" altLang="ja-JP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уходовых средств.</a:t>
            </a:r>
            <a:endParaRPr kumimoji="1" lang="en-US" altLang="ja-JP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1083" y="629728"/>
            <a:ext cx="26904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TOP SKIN</a:t>
            </a:r>
            <a:r>
              <a:rPr kumimoji="1"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Point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7387" y="1281213"/>
            <a:ext cx="6226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Point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</a:t>
            </a:r>
            <a:r>
              <a:rPr kumimoji="1" lang="ru-RU" altLang="ja-JP" sz="2000" dirty="0"/>
              <a:t> микрофлоры кожи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5415" y="1741805"/>
            <a:ext cx="13219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→</a:t>
            </a:r>
            <a:r>
              <a:rPr kumimoji="1"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1" lang="ru-RU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нтисептические и очищающие свойства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 SKIN</a:t>
            </a:r>
            <a:r>
              <a:rPr kumimoji="1" lang="ru-RU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обусловлены щелочной</a:t>
            </a:r>
          </a:p>
          <a:p>
            <a:r>
              <a:rPr kumimoji="1" lang="ru-RU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   природой и наличием отрицательно заряженных ионов.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 </a:t>
            </a:r>
            <a:r>
              <a:rPr lang="ru-RU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+mn-ea"/>
              </a:rPr>
              <a:t>При контакте с кожей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+mn-ea"/>
              </a:rPr>
              <a:t>pH</a:t>
            </a:r>
            <a:r>
              <a:rPr lang="ru-RU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 SKIN </a:t>
            </a:r>
            <a:r>
              <a:rPr lang="ru-RU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+mn-ea"/>
              </a:rPr>
              <a:t>понижается до безопасного уровня, при котором не</a:t>
            </a:r>
          </a:p>
          <a:p>
            <a:r>
              <a:rPr lang="ru-RU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+mn-ea"/>
              </a:rPr>
              <a:t>   нарушается водно-липидный баланс кожи. 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0392" y="2626126"/>
            <a:ext cx="67818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Point 2</a:t>
            </a:r>
            <a:r>
              <a:rPr kumimoji="1" lang="ja-JP" altLang="en-US" sz="2400" dirty="0"/>
              <a:t> </a:t>
            </a:r>
            <a:r>
              <a:rPr kumimoji="1"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Выраженный увлажняющий эффект благодаря</a:t>
            </a:r>
          </a:p>
          <a:p>
            <a:r>
              <a:rPr kumimoji="1"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kumimoji="1" lang="ru-RU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проницаемости в эпителий.</a:t>
            </a:r>
            <a:r>
              <a:rPr kumimoji="1"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78547" y="3438694"/>
            <a:ext cx="6792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→</a:t>
            </a:r>
            <a:r>
              <a:rPr kumimoji="1" lang="ru-RU" sz="1400" dirty="0"/>
              <a:t>Высокая проницаемость за счет высокого осмотического давления, </a:t>
            </a:r>
            <a:r>
              <a:rPr kumimoji="1" lang="ru-RU" sz="1400" dirty="0">
                <a:solidFill>
                  <a:srgbClr val="00B050"/>
                </a:solidFill>
              </a:rPr>
              <a:t>в 107 раз</a:t>
            </a:r>
          </a:p>
          <a:p>
            <a:r>
              <a:rPr kumimoji="1" lang="ru-RU" sz="1400" dirty="0">
                <a:solidFill>
                  <a:srgbClr val="00B050"/>
                </a:solidFill>
              </a:rPr>
              <a:t>    превышающего аналогичный показатель обычной воды(?????).</a:t>
            </a:r>
            <a:endParaRPr kumimoji="1" lang="ru-RU" altLang="ja-JP" sz="1400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0392" y="3960244"/>
            <a:ext cx="43249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Point </a:t>
            </a:r>
            <a:r>
              <a:rPr kumimoji="1" lang="ja-JP" altLang="en-US" sz="2400" dirty="0"/>
              <a:t>３ </a:t>
            </a:r>
            <a:r>
              <a:rPr kumimoji="1" lang="ru-RU" altLang="ja-JP" sz="2000" dirty="0"/>
              <a:t>Выравнивание тона лица 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8547" y="4335547"/>
            <a:ext cx="69189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→</a:t>
            </a:r>
            <a:r>
              <a:rPr kumimoji="1" lang="ru-RU" altLang="ja-JP" sz="1400" dirty="0"/>
              <a:t>Высокая концентрация отрицательных ионов способствует лучшему усвоению</a:t>
            </a:r>
          </a:p>
          <a:p>
            <a:r>
              <a:rPr kumimoji="1" lang="ru-RU" altLang="ja-JP" sz="1400" dirty="0"/>
              <a:t>    ингибирующего пигментацию витамина С.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392" y="5098146"/>
            <a:ext cx="62547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Point 4</a:t>
            </a:r>
            <a:r>
              <a:rPr kumimoji="1" lang="ja-JP" altLang="en-US" sz="2400" dirty="0"/>
              <a:t> </a:t>
            </a:r>
            <a:r>
              <a:rPr kumimoji="1" lang="ru-RU" altLang="ja-JP" sz="2400" dirty="0"/>
              <a:t>Активизация выработки церамидов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8547" y="5493822"/>
            <a:ext cx="69189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→</a:t>
            </a:r>
            <a:r>
              <a:rPr kumimoji="1" lang="ru-RU" altLang="ja-JP" sz="1400" dirty="0"/>
              <a:t>Активизация внутриклеточных процессов, в том числе процесса синтеза</a:t>
            </a:r>
          </a:p>
          <a:p>
            <a:r>
              <a:rPr kumimoji="1" lang="ru-RU" altLang="ja-JP" sz="1400" dirty="0"/>
              <a:t>   такого важного структурного компонента клеточных мембран, как церамиды.</a:t>
            </a:r>
            <a:endParaRPr kumimoji="1" lang="en-US" altLang="ja-JP" sz="1400" dirty="0"/>
          </a:p>
        </p:txBody>
      </p:sp>
      <p:sp>
        <p:nvSpPr>
          <p:cNvPr id="2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98408" y="629728"/>
            <a:ext cx="72650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Point 1</a:t>
            </a:r>
            <a:r>
              <a:rPr kumimoji="1" lang="ja-JP" altLang="en-US" sz="2400" dirty="0"/>
              <a:t>　</a:t>
            </a:r>
            <a:r>
              <a:rPr kumimoji="1" lang="ru-RU" altLang="ja-JP" sz="2400" dirty="0">
                <a:solidFill>
                  <a:srgbClr val="FF0000"/>
                </a:solidFill>
              </a:rPr>
              <a:t>Нормализация микрофлоры кожи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ru-RU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</a:t>
            </a:r>
            <a:r>
              <a:rPr kumimoji="1" lang="ru-RU" altLang="ja-JP" sz="2400" dirty="0"/>
              <a:t> микробиома</a:t>
            </a:r>
            <a:r>
              <a:rPr kumimoji="1" lang="ja-JP" altLang="ru-RU" sz="2400" dirty="0"/>
              <a:t>・</a:t>
            </a:r>
            <a:r>
              <a:rPr kumimoji="1"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1" lang="ru-RU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чищение кожи</a:t>
            </a:r>
          </a:p>
        </p:txBody>
      </p:sp>
      <p:sp>
        <p:nvSpPr>
          <p:cNvPr id="46" name="矢印: 右 45"/>
          <p:cNvSpPr/>
          <p:nvPr/>
        </p:nvSpPr>
        <p:spPr>
          <a:xfrm rot="5400000">
            <a:off x="1677193" y="3891581"/>
            <a:ext cx="694514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3" name="グループ化 342"/>
          <p:cNvGrpSpPr/>
          <p:nvPr/>
        </p:nvGrpSpPr>
        <p:grpSpPr>
          <a:xfrm>
            <a:off x="4723765" y="4138930"/>
            <a:ext cx="4010660" cy="1699260"/>
            <a:chOff x="5398682" y="3693770"/>
            <a:chExt cx="2895151" cy="1699357"/>
          </a:xfrm>
        </p:grpSpPr>
        <p:grpSp>
          <p:nvGrpSpPr>
            <p:cNvPr id="257" name="グループ化 256"/>
            <p:cNvGrpSpPr/>
            <p:nvPr/>
          </p:nvGrpSpPr>
          <p:grpSpPr>
            <a:xfrm>
              <a:off x="5467202" y="3701408"/>
              <a:ext cx="1167697" cy="871463"/>
              <a:chOff x="5145450" y="3771117"/>
              <a:chExt cx="1167697" cy="871463"/>
            </a:xfrm>
          </p:grpSpPr>
          <p:grpSp>
            <p:nvGrpSpPr>
              <p:cNvPr id="155" name="グループ化 154"/>
              <p:cNvGrpSpPr/>
              <p:nvPr/>
            </p:nvGrpSpPr>
            <p:grpSpPr>
              <a:xfrm>
                <a:off x="5423531" y="3987171"/>
                <a:ext cx="652462" cy="419100"/>
                <a:chOff x="5404903" y="4081731"/>
                <a:chExt cx="652462" cy="419100"/>
              </a:xfrm>
            </p:grpSpPr>
            <p:sp>
              <p:nvSpPr>
                <p:cNvPr id="49" name="楕円 48"/>
                <p:cNvSpPr/>
                <p:nvPr/>
              </p:nvSpPr>
              <p:spPr>
                <a:xfrm>
                  <a:off x="5404903" y="4081731"/>
                  <a:ext cx="652462" cy="4191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ru-RU" altLang="en-US" sz="1050" dirty="0">
                      <a:solidFill>
                        <a:schemeClr val="tx1"/>
                      </a:solidFill>
                    </a:rPr>
                    <a:t>загрязнения</a:t>
                  </a:r>
                </a:p>
              </p:txBody>
            </p:sp>
            <p:grpSp>
              <p:nvGrpSpPr>
                <p:cNvPr id="93" name="グループ化 92"/>
                <p:cNvGrpSpPr/>
                <p:nvPr/>
              </p:nvGrpSpPr>
              <p:grpSpPr>
                <a:xfrm>
                  <a:off x="5799000" y="4170218"/>
                  <a:ext cx="220770" cy="245124"/>
                  <a:chOff x="5666217" y="3713425"/>
                  <a:chExt cx="325008" cy="333826"/>
                </a:xfrm>
              </p:grpSpPr>
              <p:sp>
                <p:nvSpPr>
                  <p:cNvPr id="94" name="テキスト ボックス 93"/>
                  <p:cNvSpPr txBox="1"/>
                  <p:nvPr/>
                </p:nvSpPr>
                <p:spPr>
                  <a:xfrm>
                    <a:off x="5666217" y="3713425"/>
                    <a:ext cx="259202" cy="3338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＋</a:t>
                    </a:r>
                  </a:p>
                </p:txBody>
              </p:sp>
              <p:sp>
                <p:nvSpPr>
                  <p:cNvPr id="95" name="楕円 94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58" name="グループ化 157"/>
              <p:cNvGrpSpPr/>
              <p:nvPr/>
            </p:nvGrpSpPr>
            <p:grpSpPr>
              <a:xfrm>
                <a:off x="5250788" y="4307998"/>
                <a:ext cx="259202" cy="245124"/>
                <a:chOff x="5732023" y="3753699"/>
                <a:chExt cx="259202" cy="245124"/>
              </a:xfrm>
            </p:grpSpPr>
            <p:sp>
              <p:nvSpPr>
                <p:cNvPr id="186" name="テキスト ボックス 185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187" name="楕円 186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9" name="グループ化 158"/>
              <p:cNvGrpSpPr/>
              <p:nvPr/>
            </p:nvGrpSpPr>
            <p:grpSpPr>
              <a:xfrm>
                <a:off x="5726315" y="4397456"/>
                <a:ext cx="259202" cy="245124"/>
                <a:chOff x="5732023" y="3753699"/>
                <a:chExt cx="259202" cy="245124"/>
              </a:xfrm>
            </p:grpSpPr>
            <p:sp>
              <p:nvSpPr>
                <p:cNvPr id="184" name="テキスト ボックス 183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185" name="楕円 184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0" name="グループ化 159"/>
              <p:cNvGrpSpPr/>
              <p:nvPr/>
            </p:nvGrpSpPr>
            <p:grpSpPr>
              <a:xfrm>
                <a:off x="5947433" y="4292088"/>
                <a:ext cx="259202" cy="245124"/>
                <a:chOff x="5732023" y="3753699"/>
                <a:chExt cx="259202" cy="245124"/>
              </a:xfrm>
            </p:grpSpPr>
            <p:sp>
              <p:nvSpPr>
                <p:cNvPr id="182" name="テキスト ボックス 181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183" name="楕円 182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1" name="グループ化 160"/>
              <p:cNvGrpSpPr/>
              <p:nvPr/>
            </p:nvGrpSpPr>
            <p:grpSpPr>
              <a:xfrm>
                <a:off x="5262614" y="3857039"/>
                <a:ext cx="259202" cy="245124"/>
                <a:chOff x="5732023" y="3753699"/>
                <a:chExt cx="259202" cy="245124"/>
              </a:xfrm>
            </p:grpSpPr>
            <p:sp>
              <p:nvSpPr>
                <p:cNvPr id="180" name="テキスト ボックス 179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181" name="楕円 180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9" name="グループ化 188"/>
              <p:cNvGrpSpPr/>
              <p:nvPr/>
            </p:nvGrpSpPr>
            <p:grpSpPr>
              <a:xfrm>
                <a:off x="5145450" y="4092497"/>
                <a:ext cx="259202" cy="245124"/>
                <a:chOff x="5732023" y="3753699"/>
                <a:chExt cx="259202" cy="245124"/>
              </a:xfrm>
            </p:grpSpPr>
            <p:sp>
              <p:nvSpPr>
                <p:cNvPr id="217" name="テキスト ボックス 216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18" name="楕円 217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0" name="グループ化 189"/>
              <p:cNvGrpSpPr/>
              <p:nvPr/>
            </p:nvGrpSpPr>
            <p:grpSpPr>
              <a:xfrm>
                <a:off x="5503935" y="3771117"/>
                <a:ext cx="259202" cy="245124"/>
                <a:chOff x="5732023" y="3753699"/>
                <a:chExt cx="259202" cy="245124"/>
              </a:xfrm>
            </p:grpSpPr>
            <p:sp>
              <p:nvSpPr>
                <p:cNvPr id="215" name="テキスト ボックス 214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16" name="楕円 215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1" name="グループ化 190"/>
              <p:cNvGrpSpPr/>
              <p:nvPr/>
            </p:nvGrpSpPr>
            <p:grpSpPr>
              <a:xfrm>
                <a:off x="6053945" y="4097332"/>
                <a:ext cx="259202" cy="245124"/>
                <a:chOff x="5732023" y="3753699"/>
                <a:chExt cx="259202" cy="245124"/>
              </a:xfrm>
            </p:grpSpPr>
            <p:sp>
              <p:nvSpPr>
                <p:cNvPr id="213" name="テキスト ボックス 212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14" name="楕円 213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2" name="グループ化 191"/>
              <p:cNvGrpSpPr/>
              <p:nvPr/>
            </p:nvGrpSpPr>
            <p:grpSpPr>
              <a:xfrm>
                <a:off x="5970356" y="3874498"/>
                <a:ext cx="259202" cy="245124"/>
                <a:chOff x="5732023" y="3753699"/>
                <a:chExt cx="259202" cy="245124"/>
              </a:xfrm>
            </p:grpSpPr>
            <p:sp>
              <p:nvSpPr>
                <p:cNvPr id="211" name="テキスト ボックス 210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12" name="楕円 211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1" name="グループ化 250"/>
              <p:cNvGrpSpPr/>
              <p:nvPr/>
            </p:nvGrpSpPr>
            <p:grpSpPr>
              <a:xfrm>
                <a:off x="5467113" y="4396998"/>
                <a:ext cx="259202" cy="245124"/>
                <a:chOff x="5732023" y="3753699"/>
                <a:chExt cx="259202" cy="245124"/>
              </a:xfrm>
            </p:grpSpPr>
            <p:sp>
              <p:nvSpPr>
                <p:cNvPr id="252" name="テキスト ボックス 251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53" name="楕円 252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4" name="グループ化 253"/>
              <p:cNvGrpSpPr/>
              <p:nvPr/>
            </p:nvGrpSpPr>
            <p:grpSpPr>
              <a:xfrm>
                <a:off x="5750230" y="3774994"/>
                <a:ext cx="259202" cy="245124"/>
                <a:chOff x="5732023" y="3753699"/>
                <a:chExt cx="259202" cy="245124"/>
              </a:xfrm>
            </p:grpSpPr>
            <p:sp>
              <p:nvSpPr>
                <p:cNvPr id="255" name="テキスト ボックス 254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56" name="楕円 255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58" name="グループ化 257"/>
            <p:cNvGrpSpPr/>
            <p:nvPr/>
          </p:nvGrpSpPr>
          <p:grpSpPr>
            <a:xfrm>
              <a:off x="6944657" y="3693770"/>
              <a:ext cx="1167697" cy="871463"/>
              <a:chOff x="5145450" y="3771117"/>
              <a:chExt cx="1167697" cy="871463"/>
            </a:xfrm>
          </p:grpSpPr>
          <p:grpSp>
            <p:nvGrpSpPr>
              <p:cNvPr id="259" name="グループ化 258"/>
              <p:cNvGrpSpPr/>
              <p:nvPr/>
            </p:nvGrpSpPr>
            <p:grpSpPr>
              <a:xfrm>
                <a:off x="5423531" y="3987171"/>
                <a:ext cx="652462" cy="419100"/>
                <a:chOff x="5404903" y="4081731"/>
                <a:chExt cx="652462" cy="419100"/>
              </a:xfrm>
            </p:grpSpPr>
            <p:sp>
              <p:nvSpPr>
                <p:cNvPr id="290" name="楕円 289"/>
                <p:cNvSpPr/>
                <p:nvPr/>
              </p:nvSpPr>
              <p:spPr>
                <a:xfrm>
                  <a:off x="5404903" y="4081731"/>
                  <a:ext cx="652462" cy="4191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ru-RU" altLang="en-US" sz="1050" dirty="0">
                      <a:solidFill>
                        <a:schemeClr val="tx1"/>
                      </a:solidFill>
                    </a:rPr>
                    <a:t>кожное сало</a:t>
                  </a:r>
                </a:p>
              </p:txBody>
            </p:sp>
            <p:grpSp>
              <p:nvGrpSpPr>
                <p:cNvPr id="291" name="グループ化 290"/>
                <p:cNvGrpSpPr/>
                <p:nvPr/>
              </p:nvGrpSpPr>
              <p:grpSpPr>
                <a:xfrm>
                  <a:off x="5799000" y="4170218"/>
                  <a:ext cx="220770" cy="245124"/>
                  <a:chOff x="5666217" y="3713425"/>
                  <a:chExt cx="325008" cy="333826"/>
                </a:xfrm>
              </p:grpSpPr>
              <p:sp>
                <p:nvSpPr>
                  <p:cNvPr id="292" name="テキスト ボックス 291"/>
                  <p:cNvSpPr txBox="1"/>
                  <p:nvPr/>
                </p:nvSpPr>
                <p:spPr>
                  <a:xfrm>
                    <a:off x="5666217" y="3713425"/>
                    <a:ext cx="259202" cy="3338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＋</a:t>
                    </a:r>
                  </a:p>
                </p:txBody>
              </p:sp>
              <p:sp>
                <p:nvSpPr>
                  <p:cNvPr id="293" name="楕円 292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5250788" y="4307998"/>
                <a:ext cx="259202" cy="245124"/>
                <a:chOff x="5732023" y="3753699"/>
                <a:chExt cx="259202" cy="245124"/>
              </a:xfrm>
            </p:grpSpPr>
            <p:sp>
              <p:nvSpPr>
                <p:cNvPr id="288" name="テキスト ボックス 287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89" name="楕円 288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1" name="グループ化 260"/>
              <p:cNvGrpSpPr/>
              <p:nvPr/>
            </p:nvGrpSpPr>
            <p:grpSpPr>
              <a:xfrm>
                <a:off x="5726315" y="4397456"/>
                <a:ext cx="259202" cy="245124"/>
                <a:chOff x="5732023" y="3753699"/>
                <a:chExt cx="259202" cy="245124"/>
              </a:xfrm>
            </p:grpSpPr>
            <p:sp>
              <p:nvSpPr>
                <p:cNvPr id="286" name="テキスト ボックス 285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87" name="楕円 286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2" name="グループ化 261"/>
              <p:cNvGrpSpPr/>
              <p:nvPr/>
            </p:nvGrpSpPr>
            <p:grpSpPr>
              <a:xfrm>
                <a:off x="5947433" y="4292088"/>
                <a:ext cx="259202" cy="245124"/>
                <a:chOff x="5732023" y="3753699"/>
                <a:chExt cx="259202" cy="245124"/>
              </a:xfrm>
            </p:grpSpPr>
            <p:sp>
              <p:nvSpPr>
                <p:cNvPr id="284" name="テキスト ボックス 283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85" name="楕円 284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3" name="グループ化 262"/>
              <p:cNvGrpSpPr/>
              <p:nvPr/>
            </p:nvGrpSpPr>
            <p:grpSpPr>
              <a:xfrm>
                <a:off x="5262614" y="3857039"/>
                <a:ext cx="259202" cy="245124"/>
                <a:chOff x="5732023" y="3753699"/>
                <a:chExt cx="259202" cy="245124"/>
              </a:xfrm>
            </p:grpSpPr>
            <p:sp>
              <p:nvSpPr>
                <p:cNvPr id="282" name="テキスト ボックス 281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83" name="楕円 282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4" name="グループ化 263"/>
              <p:cNvGrpSpPr/>
              <p:nvPr/>
            </p:nvGrpSpPr>
            <p:grpSpPr>
              <a:xfrm>
                <a:off x="5145450" y="4092497"/>
                <a:ext cx="259202" cy="245124"/>
                <a:chOff x="5732023" y="3753699"/>
                <a:chExt cx="259202" cy="245124"/>
              </a:xfrm>
            </p:grpSpPr>
            <p:sp>
              <p:nvSpPr>
                <p:cNvPr id="280" name="テキスト ボックス 279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81" name="楕円 280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5" name="グループ化 264"/>
              <p:cNvGrpSpPr/>
              <p:nvPr/>
            </p:nvGrpSpPr>
            <p:grpSpPr>
              <a:xfrm>
                <a:off x="5503935" y="3771117"/>
                <a:ext cx="259202" cy="245124"/>
                <a:chOff x="5732023" y="3753699"/>
                <a:chExt cx="259202" cy="245124"/>
              </a:xfrm>
            </p:grpSpPr>
            <p:sp>
              <p:nvSpPr>
                <p:cNvPr id="278" name="テキスト ボックス 277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79" name="楕円 278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6" name="グループ化 265"/>
              <p:cNvGrpSpPr/>
              <p:nvPr/>
            </p:nvGrpSpPr>
            <p:grpSpPr>
              <a:xfrm>
                <a:off x="6053945" y="4097332"/>
                <a:ext cx="259202" cy="245124"/>
                <a:chOff x="5732023" y="3753699"/>
                <a:chExt cx="259202" cy="245124"/>
              </a:xfrm>
            </p:grpSpPr>
            <p:sp>
              <p:nvSpPr>
                <p:cNvPr id="276" name="テキスト ボックス 275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77" name="楕円 276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7" name="グループ化 266"/>
              <p:cNvGrpSpPr/>
              <p:nvPr/>
            </p:nvGrpSpPr>
            <p:grpSpPr>
              <a:xfrm>
                <a:off x="5970356" y="3874498"/>
                <a:ext cx="259202" cy="245124"/>
                <a:chOff x="5732023" y="3753699"/>
                <a:chExt cx="259202" cy="245124"/>
              </a:xfrm>
            </p:grpSpPr>
            <p:sp>
              <p:nvSpPr>
                <p:cNvPr id="274" name="テキスト ボックス 273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75" name="楕円 274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8" name="グループ化 267"/>
              <p:cNvGrpSpPr/>
              <p:nvPr/>
            </p:nvGrpSpPr>
            <p:grpSpPr>
              <a:xfrm>
                <a:off x="5467113" y="4396998"/>
                <a:ext cx="259202" cy="245124"/>
                <a:chOff x="5732023" y="3753699"/>
                <a:chExt cx="259202" cy="245124"/>
              </a:xfrm>
            </p:grpSpPr>
            <p:sp>
              <p:nvSpPr>
                <p:cNvPr id="272" name="テキスト ボックス 271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73" name="楕円 272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9" name="グループ化 268"/>
              <p:cNvGrpSpPr/>
              <p:nvPr/>
            </p:nvGrpSpPr>
            <p:grpSpPr>
              <a:xfrm>
                <a:off x="5750230" y="3774994"/>
                <a:ext cx="259202" cy="245124"/>
                <a:chOff x="5732023" y="3753699"/>
                <a:chExt cx="259202" cy="245124"/>
              </a:xfrm>
            </p:grpSpPr>
            <p:sp>
              <p:nvSpPr>
                <p:cNvPr id="270" name="テキスト ボックス 269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71" name="楕円 270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33" name="グループ化 332"/>
            <p:cNvGrpSpPr/>
            <p:nvPr/>
          </p:nvGrpSpPr>
          <p:grpSpPr>
            <a:xfrm>
              <a:off x="5398682" y="4743585"/>
              <a:ext cx="2895151" cy="649542"/>
              <a:chOff x="5550395" y="4695838"/>
              <a:chExt cx="2895151" cy="649542"/>
            </a:xfrm>
          </p:grpSpPr>
          <p:sp>
            <p:nvSpPr>
              <p:cNvPr id="48" name="正方形/長方形 47"/>
              <p:cNvSpPr/>
              <p:nvPr/>
            </p:nvSpPr>
            <p:spPr>
              <a:xfrm>
                <a:off x="5568996" y="4926280"/>
                <a:ext cx="2876550" cy="4191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ru-RU" altLang="ja-JP" dirty="0">
                    <a:solidFill>
                      <a:schemeClr val="tx1"/>
                    </a:solidFill>
                  </a:rPr>
                  <a:t>поверхность кожи</a:t>
                </a: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5568399" y="4702354"/>
                <a:ext cx="2876550" cy="2310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7" name="グループ化 136"/>
              <p:cNvGrpSpPr/>
              <p:nvPr/>
            </p:nvGrpSpPr>
            <p:grpSpPr>
              <a:xfrm>
                <a:off x="5779846" y="4695838"/>
                <a:ext cx="2404264" cy="256892"/>
                <a:chOff x="5201780" y="2595879"/>
                <a:chExt cx="2404264" cy="256892"/>
              </a:xfrm>
            </p:grpSpPr>
            <p:grpSp>
              <p:nvGrpSpPr>
                <p:cNvPr id="89" name="グループ化 88"/>
                <p:cNvGrpSpPr/>
                <p:nvPr/>
              </p:nvGrpSpPr>
              <p:grpSpPr>
                <a:xfrm>
                  <a:off x="5201780" y="2603937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55" name="テキスト ボックス 54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88" name="楕円 87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9" name="グループ化 108"/>
                <p:cNvGrpSpPr/>
                <p:nvPr/>
              </p:nvGrpSpPr>
              <p:grpSpPr>
                <a:xfrm>
                  <a:off x="5437640" y="2603937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10" name="テキスト ボックス 109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11" name="楕円 110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2" name="グループ化 111"/>
                <p:cNvGrpSpPr/>
                <p:nvPr/>
              </p:nvGrpSpPr>
              <p:grpSpPr>
                <a:xfrm>
                  <a:off x="5673500" y="2601741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13" name="テキスト ボックス 112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14" name="楕円 113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5" name="グループ化 114"/>
                <p:cNvGrpSpPr/>
                <p:nvPr/>
              </p:nvGrpSpPr>
              <p:grpSpPr>
                <a:xfrm>
                  <a:off x="5920521" y="2598810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16" name="テキスト ボックス 115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17" name="楕円 116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8" name="グループ化 117"/>
                <p:cNvGrpSpPr/>
                <p:nvPr/>
              </p:nvGrpSpPr>
              <p:grpSpPr>
                <a:xfrm>
                  <a:off x="6156381" y="2595879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19" name="テキスト ボックス 118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20" name="楕円 119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21" name="グループ化 120"/>
                <p:cNvGrpSpPr/>
                <p:nvPr/>
              </p:nvGrpSpPr>
              <p:grpSpPr>
                <a:xfrm>
                  <a:off x="6394831" y="2601741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22" name="テキスト ボックス 121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23" name="楕円 122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24" name="グループ化 123"/>
                <p:cNvGrpSpPr/>
                <p:nvPr/>
              </p:nvGrpSpPr>
              <p:grpSpPr>
                <a:xfrm>
                  <a:off x="6628101" y="2603337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25" name="テキスト ボックス 124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26" name="楕円 125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28" name="グループ化 127"/>
                <p:cNvGrpSpPr/>
                <p:nvPr/>
              </p:nvGrpSpPr>
              <p:grpSpPr>
                <a:xfrm>
                  <a:off x="6863961" y="2603337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29" name="テキスト ボックス 128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30" name="楕円 129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1" name="グループ化 130"/>
                <p:cNvGrpSpPr/>
                <p:nvPr/>
              </p:nvGrpSpPr>
              <p:grpSpPr>
                <a:xfrm>
                  <a:off x="7104298" y="2607647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32" name="テキスト ボックス 131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33" name="楕円 132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4" name="グループ化 133"/>
                <p:cNvGrpSpPr/>
                <p:nvPr/>
              </p:nvGrpSpPr>
              <p:grpSpPr>
                <a:xfrm>
                  <a:off x="7346842" y="2599676"/>
                  <a:ext cx="259202" cy="245124"/>
                  <a:chOff x="5732023" y="3753699"/>
                  <a:chExt cx="259202" cy="245124"/>
                </a:xfrm>
              </p:grpSpPr>
              <p:sp>
                <p:nvSpPr>
                  <p:cNvPr id="135" name="テキスト ボックス 134"/>
                  <p:cNvSpPr txBox="1"/>
                  <p:nvPr/>
                </p:nvSpPr>
                <p:spPr>
                  <a:xfrm>
                    <a:off x="5732023" y="3753699"/>
                    <a:ext cx="259202" cy="245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ー</a:t>
                    </a:r>
                  </a:p>
                </p:txBody>
              </p:sp>
              <p:sp>
                <p:nvSpPr>
                  <p:cNvPr id="136" name="楕円 135"/>
                  <p:cNvSpPr/>
                  <p:nvPr/>
                </p:nvSpPr>
                <p:spPr>
                  <a:xfrm>
                    <a:off x="5772150" y="3767138"/>
                    <a:ext cx="219075" cy="189975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248" name="グループ化 247"/>
              <p:cNvGrpSpPr/>
              <p:nvPr/>
            </p:nvGrpSpPr>
            <p:grpSpPr>
              <a:xfrm>
                <a:off x="8164176" y="4704846"/>
                <a:ext cx="259202" cy="245124"/>
                <a:chOff x="5732023" y="3753699"/>
                <a:chExt cx="259202" cy="245124"/>
              </a:xfrm>
            </p:grpSpPr>
            <p:sp>
              <p:nvSpPr>
                <p:cNvPr id="249" name="テキスト ボックス 248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250" name="楕円 249"/>
                <p:cNvSpPr/>
                <p:nvPr/>
              </p:nvSpPr>
              <p:spPr>
                <a:xfrm>
                  <a:off x="5772150" y="3767138"/>
                  <a:ext cx="219075" cy="18997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0" name="グループ化 329"/>
              <p:cNvGrpSpPr/>
              <p:nvPr/>
            </p:nvGrpSpPr>
            <p:grpSpPr>
              <a:xfrm>
                <a:off x="5550395" y="4704432"/>
                <a:ext cx="259202" cy="245124"/>
                <a:chOff x="5732023" y="3753699"/>
                <a:chExt cx="259202" cy="245124"/>
              </a:xfrm>
            </p:grpSpPr>
            <p:sp>
              <p:nvSpPr>
                <p:cNvPr id="331" name="テキスト ボックス 330"/>
                <p:cNvSpPr txBox="1"/>
                <p:nvPr/>
              </p:nvSpPr>
              <p:spPr>
                <a:xfrm>
                  <a:off x="5732023" y="3753699"/>
                  <a:ext cx="259202" cy="245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dirty="0"/>
                    <a:t>ー</a:t>
                  </a:r>
                </a:p>
              </p:txBody>
            </p:sp>
            <p:sp>
              <p:nvSpPr>
                <p:cNvPr id="332" name="楕円 331"/>
                <p:cNvSpPr/>
                <p:nvPr/>
              </p:nvSpPr>
              <p:spPr>
                <a:xfrm>
                  <a:off x="5772251" y="3768691"/>
                  <a:ext cx="205881" cy="19399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34" name="矢印: 上下 333"/>
            <p:cNvSpPr/>
            <p:nvPr/>
          </p:nvSpPr>
          <p:spPr>
            <a:xfrm>
              <a:off x="5700070" y="4563567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矢印: 上下 334"/>
            <p:cNvSpPr/>
            <p:nvPr/>
          </p:nvSpPr>
          <p:spPr>
            <a:xfrm>
              <a:off x="5895147" y="4564617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矢印: 上下 335"/>
            <p:cNvSpPr/>
            <p:nvPr/>
          </p:nvSpPr>
          <p:spPr>
            <a:xfrm>
              <a:off x="6093058" y="4562833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矢印: 上下 336"/>
            <p:cNvSpPr/>
            <p:nvPr/>
          </p:nvSpPr>
          <p:spPr>
            <a:xfrm>
              <a:off x="7223198" y="4562324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矢印: 上下 337"/>
            <p:cNvSpPr/>
            <p:nvPr/>
          </p:nvSpPr>
          <p:spPr>
            <a:xfrm>
              <a:off x="7423851" y="4563567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矢印: 上下 338"/>
            <p:cNvSpPr/>
            <p:nvPr/>
          </p:nvSpPr>
          <p:spPr>
            <a:xfrm>
              <a:off x="7645157" y="4564128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矢印: 上下 339"/>
            <p:cNvSpPr/>
            <p:nvPr/>
          </p:nvSpPr>
          <p:spPr>
            <a:xfrm>
              <a:off x="7844487" y="4563133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矢印: 上下 340"/>
            <p:cNvSpPr/>
            <p:nvPr/>
          </p:nvSpPr>
          <p:spPr>
            <a:xfrm>
              <a:off x="6275720" y="4559994"/>
              <a:ext cx="101911" cy="183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2" name="テキスト ボックス 341"/>
          <p:cNvSpPr txBox="1"/>
          <p:nvPr/>
        </p:nvSpPr>
        <p:spPr>
          <a:xfrm>
            <a:off x="892096" y="5636558"/>
            <a:ext cx="35807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①</a:t>
            </a:r>
            <a:r>
              <a:rPr kumimoji="1" lang="ru-RU" altLang="ja-JP" sz="1200" dirty="0"/>
              <a:t>Сильные щелочи подавляют патогенные</a:t>
            </a:r>
          </a:p>
          <a:p>
            <a:r>
              <a:rPr kumimoji="1" lang="ru-RU" altLang="ja-JP" sz="1200" dirty="0"/>
              <a:t>    микроорганизмы.</a:t>
            </a:r>
            <a:endParaRPr kumimoji="1" lang="en-US" altLang="ja-JP" sz="1200" dirty="0"/>
          </a:p>
          <a:p>
            <a:r>
              <a:rPr kumimoji="1" lang="ja-JP" altLang="en-US" sz="1200" dirty="0"/>
              <a:t>→</a:t>
            </a:r>
            <a:r>
              <a:rPr kumimoji="1" lang="ru-RU" altLang="ja-JP" sz="1200" dirty="0"/>
              <a:t>Восстановление здоровой микрофлоры кожи.</a:t>
            </a:r>
          </a:p>
        </p:txBody>
      </p:sp>
      <p:sp>
        <p:nvSpPr>
          <p:cNvPr id="345" name="テキスト ボックス 344"/>
          <p:cNvSpPr txBox="1"/>
          <p:nvPr/>
        </p:nvSpPr>
        <p:spPr>
          <a:xfrm>
            <a:off x="4848010" y="5894105"/>
            <a:ext cx="428434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②</a:t>
            </a:r>
            <a:r>
              <a:rPr kumimoji="1" lang="ru-RU" sz="1200" dirty="0"/>
              <a:t>эффект отталкивания однополярно заряженных частиц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983384" y="3312882"/>
            <a:ext cx="2083155" cy="312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ja-JP" dirty="0">
                <a:solidFill>
                  <a:schemeClr val="tx1"/>
                </a:solidFill>
              </a:rPr>
              <a:t>поверхность кожи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137051" y="1878416"/>
            <a:ext cx="1725906" cy="912862"/>
            <a:chOff x="2051979" y="1576615"/>
            <a:chExt cx="1725906" cy="912862"/>
          </a:xfrm>
        </p:grpSpPr>
        <p:sp>
          <p:nvSpPr>
            <p:cNvPr id="65" name="二等辺三角形 64"/>
            <p:cNvSpPr/>
            <p:nvPr/>
          </p:nvSpPr>
          <p:spPr>
            <a:xfrm rot="2233620">
              <a:off x="2051979" y="1576615"/>
              <a:ext cx="928024" cy="912862"/>
            </a:xfrm>
            <a:prstGeom prst="triangle">
              <a:avLst>
                <a:gd name="adj" fmla="val 6055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 rot="2644226">
              <a:off x="2674226" y="1893137"/>
              <a:ext cx="1103659" cy="2980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302596" y="1931671"/>
              <a:ext cx="119316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400" dirty="0"/>
                <a:t>распыление</a:t>
              </a:r>
            </a:p>
          </p:txBody>
        </p:sp>
      </p:grpSp>
      <p:pic>
        <p:nvPicPr>
          <p:cNvPr id="59" name="図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65" y="3006411"/>
            <a:ext cx="270555" cy="305150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69" y="2843276"/>
            <a:ext cx="350065" cy="394827"/>
          </a:xfrm>
          <a:prstGeom prst="rect">
            <a:avLst/>
          </a:prstGeom>
        </p:spPr>
      </p:pic>
      <p:cxnSp>
        <p:nvCxnSpPr>
          <p:cNvPr id="150" name="直線コネクタ 149"/>
          <p:cNvCxnSpPr/>
          <p:nvPr/>
        </p:nvCxnSpPr>
        <p:spPr>
          <a:xfrm>
            <a:off x="4563374" y="1743877"/>
            <a:ext cx="8626" cy="41910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正方形/長方形 174"/>
          <p:cNvSpPr/>
          <p:nvPr/>
        </p:nvSpPr>
        <p:spPr>
          <a:xfrm>
            <a:off x="982873" y="5252204"/>
            <a:ext cx="2083155" cy="312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ja-JP" dirty="0">
                <a:solidFill>
                  <a:schemeClr val="tx1"/>
                </a:solidFill>
              </a:rPr>
              <a:t>поверхность кожи</a:t>
            </a:r>
          </a:p>
        </p:txBody>
      </p:sp>
      <p:sp>
        <p:nvSpPr>
          <p:cNvPr id="202" name="正方形/長方形 201"/>
          <p:cNvSpPr/>
          <p:nvPr/>
        </p:nvSpPr>
        <p:spPr>
          <a:xfrm>
            <a:off x="5012183" y="3172826"/>
            <a:ext cx="2876550" cy="419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altLang="ja-JP" dirty="0">
                <a:solidFill>
                  <a:schemeClr val="tx1"/>
                </a:solidFill>
              </a:rPr>
              <a:t>поверхность кожи</a:t>
            </a:r>
          </a:p>
        </p:txBody>
      </p:sp>
      <p:sp>
        <p:nvSpPr>
          <p:cNvPr id="380" name="矢印: 右 379"/>
          <p:cNvSpPr/>
          <p:nvPr/>
        </p:nvSpPr>
        <p:spPr>
          <a:xfrm rot="5400000">
            <a:off x="6072904" y="3739654"/>
            <a:ext cx="694514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8" y="2978463"/>
            <a:ext cx="332313" cy="334951"/>
          </a:xfrm>
          <a:prstGeom prst="rect">
            <a:avLst/>
          </a:prstGeom>
        </p:spPr>
      </p:pic>
      <p:pic>
        <p:nvPicPr>
          <p:cNvPr id="381" name="図 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70" y="2979865"/>
            <a:ext cx="313574" cy="316063"/>
          </a:xfrm>
          <a:prstGeom prst="rect">
            <a:avLst/>
          </a:prstGeom>
        </p:spPr>
      </p:pic>
      <p:pic>
        <p:nvPicPr>
          <p:cNvPr id="382" name="図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80" y="4880240"/>
            <a:ext cx="332313" cy="334951"/>
          </a:xfrm>
          <a:prstGeom prst="rect">
            <a:avLst/>
          </a:prstGeom>
        </p:spPr>
      </p:pic>
      <p:pic>
        <p:nvPicPr>
          <p:cNvPr id="383" name="図 3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58" y="4880240"/>
            <a:ext cx="332313" cy="33495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012055" y="2663190"/>
            <a:ext cx="1510665" cy="419100"/>
            <a:chOff x="5297659" y="2651357"/>
            <a:chExt cx="652462" cy="419100"/>
          </a:xfrm>
        </p:grpSpPr>
        <p:sp>
          <p:nvSpPr>
            <p:cNvPr id="385" name="楕円 384"/>
            <p:cNvSpPr/>
            <p:nvPr/>
          </p:nvSpPr>
          <p:spPr>
            <a:xfrm>
              <a:off x="5297659" y="2651357"/>
              <a:ext cx="652462" cy="4191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-RU" altLang="en-US" sz="1050" dirty="0">
                  <a:solidFill>
                    <a:schemeClr val="tx1"/>
                  </a:solidFill>
                </a:rPr>
                <a:t>загрязнения+</a:t>
              </a:r>
            </a:p>
          </p:txBody>
        </p:sp>
        <p:sp>
          <p:nvSpPr>
            <p:cNvPr id="386" name="テキスト ボックス 385"/>
            <p:cNvSpPr txBox="1"/>
            <p:nvPr/>
          </p:nvSpPr>
          <p:spPr>
            <a:xfrm>
              <a:off x="5681323" y="2722787"/>
              <a:ext cx="176070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1000" dirty="0"/>
            </a:p>
          </p:txBody>
        </p:sp>
      </p:grpSp>
      <p:grpSp>
        <p:nvGrpSpPr>
          <p:cNvPr id="387" name="グループ化 386"/>
          <p:cNvGrpSpPr/>
          <p:nvPr/>
        </p:nvGrpSpPr>
        <p:grpSpPr>
          <a:xfrm>
            <a:off x="6614795" y="2734310"/>
            <a:ext cx="1273175" cy="419100"/>
            <a:chOff x="5297659" y="2651357"/>
            <a:chExt cx="652462" cy="419100"/>
          </a:xfrm>
        </p:grpSpPr>
        <p:sp>
          <p:nvSpPr>
            <p:cNvPr id="388" name="楕円 387"/>
            <p:cNvSpPr/>
            <p:nvPr/>
          </p:nvSpPr>
          <p:spPr>
            <a:xfrm>
              <a:off x="5297659" y="2651357"/>
              <a:ext cx="652462" cy="4191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-RU" altLang="en-US" sz="1050" dirty="0">
                  <a:solidFill>
                    <a:schemeClr val="tx1"/>
                  </a:solidFill>
                </a:rPr>
                <a:t>кожное сало</a:t>
              </a:r>
            </a:p>
          </p:txBody>
        </p:sp>
        <p:sp>
          <p:nvSpPr>
            <p:cNvPr id="389" name="テキスト ボックス 388"/>
            <p:cNvSpPr txBox="1"/>
            <p:nvPr/>
          </p:nvSpPr>
          <p:spPr>
            <a:xfrm>
              <a:off x="5676604" y="2722787"/>
              <a:ext cx="176070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/>
                <a:t>＋</a:t>
              </a:r>
            </a:p>
          </p:txBody>
        </p:sp>
      </p:grpSp>
      <p:grpSp>
        <p:nvGrpSpPr>
          <p:cNvPr id="393" name="グループ化 392"/>
          <p:cNvGrpSpPr/>
          <p:nvPr/>
        </p:nvGrpSpPr>
        <p:grpSpPr>
          <a:xfrm>
            <a:off x="7209508" y="1903134"/>
            <a:ext cx="1483971" cy="657860"/>
            <a:chOff x="2293914" y="1637575"/>
            <a:chExt cx="1483971" cy="657860"/>
          </a:xfrm>
        </p:grpSpPr>
        <p:sp>
          <p:nvSpPr>
            <p:cNvPr id="394" name="二等辺三角形 393"/>
            <p:cNvSpPr/>
            <p:nvPr/>
          </p:nvSpPr>
          <p:spPr>
            <a:xfrm rot="2233620">
              <a:off x="2293914" y="1637575"/>
              <a:ext cx="739140" cy="657860"/>
            </a:xfrm>
            <a:prstGeom prst="triangle">
              <a:avLst>
                <a:gd name="adj" fmla="val 6055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正方形/長方形 394"/>
            <p:cNvSpPr/>
            <p:nvPr/>
          </p:nvSpPr>
          <p:spPr>
            <a:xfrm rot="2644226">
              <a:off x="2674226" y="1893137"/>
              <a:ext cx="1103659" cy="2980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テキスト ボックス 395"/>
            <p:cNvSpPr txBox="1"/>
            <p:nvPr/>
          </p:nvSpPr>
          <p:spPr>
            <a:xfrm>
              <a:off x="2302596" y="1931671"/>
              <a:ext cx="119316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400" dirty="0"/>
                <a:t>распыление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12820" y="1632162"/>
            <a:ext cx="28733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dirty="0"/>
              <a:t>антисептический эффект</a:t>
            </a: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4886631" y="1636342"/>
            <a:ext cx="36156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dirty="0"/>
              <a:t>устранение кожных загрязнений</a:t>
            </a:r>
          </a:p>
        </p:txBody>
      </p:sp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3170" y="573093"/>
            <a:ext cx="81451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2000" dirty="0"/>
              <a:t>Подавление патогенных микроорганизмов</a:t>
            </a:r>
            <a:r>
              <a:rPr kumimoji="1" lang="ja-JP" altLang="en-US" sz="2000" dirty="0"/>
              <a:t>・</a:t>
            </a:r>
            <a:r>
              <a:rPr kumimoji="1" lang="ru-RU" altLang="ja-JP" sz="2000" dirty="0"/>
              <a:t>очищение</a:t>
            </a:r>
            <a:r>
              <a:rPr kumimoji="1" lang="ja-JP" altLang="en-US" sz="2000" dirty="0"/>
              <a:t>・</a:t>
            </a:r>
            <a:r>
              <a:rPr kumimoji="1" lang="ru-RU" altLang="ja-JP" sz="2000" dirty="0"/>
              <a:t>дезодорация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5156998" y="972003"/>
            <a:ext cx="8952230" cy="2425175"/>
            <a:chOff x="5063482" y="1152535"/>
            <a:chExt cx="8952230" cy="242517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63482" y="1152535"/>
              <a:ext cx="89522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ja-JP" dirty="0"/>
                <a:t>Экспериментальное подтверждение</a:t>
              </a:r>
            </a:p>
            <a:p>
              <a:r>
                <a:rPr kumimoji="1" lang="ru-RU" altLang="ja-JP" dirty="0"/>
                <a:t>способности удалять загрязнения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79724" y="1797709"/>
              <a:ext cx="334285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en-US" sz="1200" dirty="0"/>
                <a:t>Проверка степени очищенности стекла, на которое был нанесен жир.</a:t>
              </a:r>
            </a:p>
          </p:txBody>
        </p:sp>
        <p:sp>
          <p:nvSpPr>
            <p:cNvPr id="11" name="矢印: 下 10"/>
            <p:cNvSpPr/>
            <p:nvPr/>
          </p:nvSpPr>
          <p:spPr>
            <a:xfrm rot="16200000">
              <a:off x="5023702" y="3132858"/>
              <a:ext cx="484632" cy="40507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95385" y="3113826"/>
              <a:ext cx="320866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en-US" sz="1200" dirty="0">
                  <a:solidFill>
                    <a:srgbClr val="FF0000"/>
                  </a:solidFill>
                </a:rPr>
                <a:t>Высокие очищающие способности </a:t>
              </a:r>
              <a:r>
                <a:rPr kumimoji="1" lang="ru-RU" altLang="en-US" sz="1200" dirty="0"/>
                <a:t>отрицательно заряженной воды.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07340" y="972185"/>
            <a:ext cx="4534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проверка способности подавлять различные виды патогенных микроорганизмов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5181303" y="3594861"/>
            <a:ext cx="4224655" cy="2393320"/>
            <a:chOff x="5187731" y="3750234"/>
            <a:chExt cx="4224655" cy="239332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5187731" y="3750234"/>
              <a:ext cx="422465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ja-JP" dirty="0"/>
                <a:t>   Дезодорирующие свойства</a:t>
              </a: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5188323" y="5498394"/>
              <a:ext cx="3732891" cy="645160"/>
              <a:chOff x="5190255" y="5234988"/>
              <a:chExt cx="3732891" cy="645160"/>
            </a:xfrm>
          </p:grpSpPr>
          <p:sp>
            <p:nvSpPr>
              <p:cNvPr id="20" name="矢印: 下 19"/>
              <p:cNvSpPr/>
              <p:nvPr/>
            </p:nvSpPr>
            <p:spPr>
              <a:xfrm rot="16200000">
                <a:off x="5150475" y="5295858"/>
                <a:ext cx="484632" cy="405072"/>
              </a:xfrm>
              <a:prstGeom prst="downArrow">
                <a:avLst>
                  <a:gd name="adj1" fmla="val 38565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5590833" y="5234988"/>
                <a:ext cx="3332313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ru-RU" altLang="ja-JP" sz="1200" dirty="0"/>
                  <a:t>Выраженные дезодорирующие свойства.</a:t>
                </a:r>
                <a:endParaRPr kumimoji="1" lang="en-US" altLang="ja-JP" sz="1200" dirty="0"/>
              </a:p>
              <a:p>
                <a:r>
                  <a:rPr kumimoji="1" lang="ru-RU" sz="1200" dirty="0"/>
                  <a:t>Эффективное устранение неприятных запахов.</a:t>
                </a: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5379667" y="4084718"/>
              <a:ext cx="334285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-RU" altLang="en-US" sz="1200" dirty="0"/>
                <a:t>Вода добавлялась в пробирку с сильнопахнущим газообразным веществом.</a:t>
              </a: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405001" y="4675579"/>
            <a:ext cx="44368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◆</a:t>
            </a:r>
            <a:r>
              <a:rPr kumimoji="1" lang="ru-RU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грибок Малассезия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ru-RU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себорейного дерматита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ru-RU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клеточные мембраны не позволяют убить грибок, противогрибковое действие выражается в эффективном подавлении активности его жизнедеятельности.</a:t>
            </a:r>
          </a:p>
          <a:p>
            <a:r>
              <a:rPr kumimoji="1" lang="ja-JP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◆</a:t>
            </a:r>
            <a:r>
              <a:rPr kumimoji="1" lang="ru-RU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 стафилококк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ru-RU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многих пищевых отравлений, стрептодермии и пр.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стерилизации сопоставим с аналогичным эффектом 80% спирта.</a:t>
            </a:r>
          </a:p>
        </p:txBody>
      </p:sp>
      <p:sp>
        <p:nvSpPr>
          <p:cNvPr id="25" name="テキスト ボックス 10"/>
          <p:cNvSpPr txBox="1"/>
          <p:nvPr/>
        </p:nvSpPr>
        <p:spPr>
          <a:xfrm>
            <a:off x="3734359" y="5220702"/>
            <a:ext cx="89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：検出せず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7135" y="334453"/>
            <a:ext cx="8702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Point 2</a:t>
            </a:r>
            <a:r>
              <a:rPr kumimoji="1" lang="ja-JP" altLang="en-US" sz="2400" dirty="0"/>
              <a:t>　</a:t>
            </a:r>
            <a:r>
              <a:rPr kumimoji="1" lang="ru-RU" altLang="ja-JP" sz="2000" dirty="0"/>
              <a:t>Высокая проницаемость</a:t>
            </a:r>
            <a:r>
              <a:rPr kumimoji="1" lang="en-US" altLang="ja-JP" sz="2000" dirty="0"/>
              <a:t>/</a:t>
            </a:r>
            <a:r>
              <a:rPr kumimoji="1" lang="ru-RU" altLang="en-US" sz="2000" dirty="0"/>
              <a:t>выраженные увлажняющие свойства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960" y="795215"/>
            <a:ext cx="8235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600" dirty="0"/>
              <a:t>Высокое осмотическое давление, в 107 раз превышающее аналогичный паказатель </a:t>
            </a:r>
          </a:p>
          <a:p>
            <a:r>
              <a:rPr kumimoji="1" lang="ru-RU" altLang="ja-JP" sz="1600" dirty="0"/>
              <a:t>обычной воды, способствует высокой проницаемости компонентов состава в клетки.</a:t>
            </a:r>
            <a:endParaRPr kumimoji="1" lang="ja-JP" altLang="en-US" sz="16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4563374" y="1743877"/>
            <a:ext cx="8626" cy="41910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グループ化 44"/>
          <p:cNvGrpSpPr/>
          <p:nvPr/>
        </p:nvGrpSpPr>
        <p:grpSpPr>
          <a:xfrm>
            <a:off x="257160" y="1507600"/>
            <a:ext cx="4047013" cy="3461953"/>
            <a:chOff x="-8594" y="1379548"/>
            <a:chExt cx="4047013" cy="3461953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928824" y="3504734"/>
              <a:ext cx="310959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en-US" sz="1200" dirty="0"/>
                <a:t>Поверхностное натяжение </a:t>
              </a:r>
              <a:r>
                <a:rPr kumimoji="1" lang="en-US" altLang="ja-JP" sz="1200" dirty="0"/>
                <a:t>72mN/m(25℃)</a:t>
              </a:r>
              <a:endParaRPr kumimoji="1" lang="ja-JP" altLang="en-US" sz="1200" dirty="0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-8594" y="1601434"/>
              <a:ext cx="2813233" cy="3240067"/>
              <a:chOff x="-130418" y="1854127"/>
              <a:chExt cx="2813233" cy="3240067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-130418" y="1854127"/>
                <a:ext cx="800219" cy="367290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正方形/長方形 1"/>
              <p:cNvSpPr/>
              <p:nvPr/>
            </p:nvSpPr>
            <p:spPr>
              <a:xfrm>
                <a:off x="1449237" y="2380891"/>
                <a:ext cx="1233578" cy="13112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ru-RU" altLang="ja-JP" dirty="0">
                    <a:solidFill>
                      <a:schemeClr val="tx1"/>
                    </a:solidFill>
                  </a:rPr>
                  <a:t>кожа</a:t>
                </a:r>
              </a:p>
            </p:txBody>
          </p:sp>
          <p:sp>
            <p:nvSpPr>
              <p:cNvPr id="10" name="楕円 9"/>
              <p:cNvSpPr/>
              <p:nvPr/>
            </p:nvSpPr>
            <p:spPr>
              <a:xfrm>
                <a:off x="1449238" y="2013601"/>
                <a:ext cx="1233577" cy="36729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ru-RU" altLang="ja-JP" dirty="0">
                    <a:solidFill>
                      <a:schemeClr val="tx1"/>
                    </a:solidFill>
                  </a:rPr>
                  <a:t>вода</a:t>
                </a:r>
              </a:p>
            </p:txBody>
          </p:sp>
          <p:sp>
            <p:nvSpPr>
              <p:cNvPr id="59" name="楕円 58"/>
              <p:cNvSpPr/>
              <p:nvPr/>
            </p:nvSpPr>
            <p:spPr>
              <a:xfrm>
                <a:off x="-130418" y="4726904"/>
                <a:ext cx="800219" cy="367290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928824" y="3731857"/>
              <a:ext cx="278828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200" dirty="0"/>
                <a:t>Небольшая площадь соприковения. </a:t>
              </a:r>
              <a:endParaRPr kumimoji="1" lang="en-US" altLang="ja-JP" sz="1200" dirty="0"/>
            </a:p>
            <a:p>
              <a:r>
                <a:rPr kumimoji="1" lang="ja-JP" altLang="en-US" sz="1200" dirty="0">
                  <a:solidFill>
                    <a:srgbClr val="FF0000"/>
                  </a:solidFill>
                </a:rPr>
                <a:t>＝</a:t>
              </a:r>
              <a:r>
                <a:rPr kumimoji="1" lang="ru-RU" altLang="ja-JP" sz="1200" dirty="0">
                  <a:solidFill>
                    <a:srgbClr val="FF0000"/>
                  </a:solidFill>
                </a:rPr>
                <a:t>низкая проницаемость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621445" y="1379548"/>
              <a:ext cx="141351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【</a:t>
              </a:r>
              <a:r>
                <a:rPr kumimoji="1" lang="ru-RU" altLang="en-US" sz="1200" b="1" dirty="0"/>
                <a:t>обычная вода</a:t>
              </a:r>
              <a:r>
                <a:rPr kumimoji="1" lang="en-US" altLang="ja-JP" sz="1200" b="1" dirty="0"/>
                <a:t>】</a:t>
              </a:r>
              <a:endParaRPr kumimoji="1" lang="ja-JP" altLang="en-US" sz="1200" b="1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5798179" y="1516733"/>
            <a:ext cx="3187682" cy="2835115"/>
            <a:chOff x="5438505" y="1361092"/>
            <a:chExt cx="3187682" cy="283511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516592" y="3499737"/>
              <a:ext cx="310959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en-US" sz="1200" dirty="0"/>
                <a:t>Поверхностное натяжение </a:t>
              </a:r>
              <a:r>
                <a:rPr kumimoji="1" lang="en-US" altLang="ja-JP" sz="1200" dirty="0"/>
                <a:t>56mN/m(25℃)</a:t>
              </a:r>
              <a:endParaRPr kumimoji="1" lang="ja-JP" altLang="en-US" sz="1200" dirty="0"/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6017817" y="1778464"/>
              <a:ext cx="1270677" cy="1645022"/>
              <a:chOff x="6043696" y="2047084"/>
              <a:chExt cx="1270677" cy="1645022"/>
            </a:xfrm>
          </p:grpSpPr>
          <p:sp>
            <p:nvSpPr>
              <p:cNvPr id="12" name="楕円 11"/>
              <p:cNvSpPr/>
              <p:nvPr/>
            </p:nvSpPr>
            <p:spPr>
              <a:xfrm>
                <a:off x="6043696" y="2056248"/>
                <a:ext cx="1270675" cy="621102"/>
              </a:xfrm>
              <a:prstGeom prst="ellipse">
                <a:avLst/>
              </a:prstGeom>
              <a:solidFill>
                <a:srgbClr val="A9EF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6043696" y="2380891"/>
                <a:ext cx="1270677" cy="13112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ru-RU" altLang="ja-JP" dirty="0">
                    <a:solidFill>
                      <a:schemeClr val="tx1"/>
                    </a:solidFill>
                  </a:rPr>
                  <a:t>кожа</a:t>
                </a: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527770" y="2047084"/>
                <a:ext cx="683260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ru-RU" altLang="ja-JP" dirty="0"/>
                  <a:t>вода</a:t>
                </a: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5504545" y="3735832"/>
              <a:ext cx="28117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en-US" sz="1200" dirty="0"/>
                <a:t>Большая площадь соприкосновения.</a:t>
              </a:r>
              <a:endParaRPr kumimoji="1" lang="en-US" altLang="ja-JP" sz="1200" dirty="0"/>
            </a:p>
            <a:p>
              <a:r>
                <a:rPr kumimoji="1" lang="ja-JP" altLang="en-US" sz="1200" dirty="0">
                  <a:solidFill>
                    <a:srgbClr val="FF0000"/>
                  </a:solidFill>
                </a:rPr>
                <a:t>＝</a:t>
              </a:r>
              <a:r>
                <a:rPr kumimoji="1" lang="ru-RU" altLang="ja-JP" sz="1200" dirty="0">
                  <a:solidFill>
                    <a:srgbClr val="FF0000"/>
                  </a:solidFill>
                </a:rPr>
                <a:t>высокая проницаемость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438505" y="1361092"/>
              <a:ext cx="318452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/>
                <a:t>【</a:t>
              </a:r>
              <a:r>
                <a:rPr kumimoji="1" lang="ru-RU" altLang="en-US" sz="1200" b="1" dirty="0"/>
                <a:t>вода с отрицательными ионами</a:t>
              </a:r>
              <a:r>
                <a:rPr kumimoji="1" lang="en-US" altLang="ja-JP" sz="1200" b="1" dirty="0"/>
                <a:t>】</a:t>
              </a:r>
              <a:endParaRPr kumimoji="1" lang="ja-JP" altLang="en-US" sz="1200" b="1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04687" y="4700412"/>
            <a:ext cx="3886200" cy="1415511"/>
            <a:chOff x="479690" y="4442216"/>
            <a:chExt cx="3886200" cy="1415511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1232211" y="4442216"/>
              <a:ext cx="1911278" cy="1057765"/>
              <a:chOff x="1232211" y="4905759"/>
              <a:chExt cx="1911278" cy="1057765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1232211" y="4905759"/>
                <a:ext cx="1911278" cy="1057765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四角形: 角を丸くする 33"/>
              <p:cNvSpPr/>
              <p:nvPr/>
            </p:nvSpPr>
            <p:spPr>
              <a:xfrm>
                <a:off x="1674578" y="5216695"/>
                <a:ext cx="1026544" cy="4358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ru-RU" altLang="ja-JP" sz="1600" dirty="0">
                    <a:solidFill>
                      <a:schemeClr val="tx1"/>
                    </a:solidFill>
                  </a:rPr>
                  <a:t>клетка</a:t>
                </a:r>
              </a:p>
            </p:txBody>
          </p:sp>
        </p:grpSp>
        <p:sp>
          <p:nvSpPr>
            <p:cNvPr id="41" name="テキスト ボックス 40"/>
            <p:cNvSpPr txBox="1"/>
            <p:nvPr/>
          </p:nvSpPr>
          <p:spPr>
            <a:xfrm>
              <a:off x="479690" y="5582137"/>
              <a:ext cx="388620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ru-RU" altLang="ja-JP" sz="1200" dirty="0"/>
                <a:t>Низкая степень проницаемости воды внутрь клеток.</a:t>
              </a:r>
            </a:p>
          </p:txBody>
        </p:sp>
      </p:grpSp>
      <p:cxnSp>
        <p:nvCxnSpPr>
          <p:cNvPr id="9" name="直線コネクタ 8"/>
          <p:cNvCxnSpPr/>
          <p:nvPr/>
        </p:nvCxnSpPr>
        <p:spPr>
          <a:xfrm flipH="1">
            <a:off x="2323961" y="2257517"/>
            <a:ext cx="224782" cy="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6377490" y="2286555"/>
            <a:ext cx="1270676" cy="140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343835" y="1775267"/>
            <a:ext cx="14471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200" dirty="0"/>
              <a:t>поверхность кожи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3835" y="4662241"/>
            <a:ext cx="64325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altLang="ja-JP" sz="1200" dirty="0"/>
              <a:t>клетка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528943" y="5229294"/>
            <a:ext cx="30787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2412847" y="5440804"/>
            <a:ext cx="0" cy="2962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2964895" y="5229294"/>
            <a:ext cx="33474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2412847" y="4700412"/>
            <a:ext cx="377" cy="3045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グループ化 79"/>
          <p:cNvGrpSpPr/>
          <p:nvPr/>
        </p:nvGrpSpPr>
        <p:grpSpPr>
          <a:xfrm>
            <a:off x="5233534" y="4693976"/>
            <a:ext cx="3952240" cy="1429878"/>
            <a:chOff x="5233534" y="4571425"/>
            <a:chExt cx="3952240" cy="1429878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5233534" y="4571425"/>
              <a:ext cx="3952240" cy="1429878"/>
              <a:chOff x="5001480" y="4442216"/>
              <a:chExt cx="3952240" cy="1429878"/>
            </a:xfrm>
          </p:grpSpPr>
          <p:grpSp>
            <p:nvGrpSpPr>
              <p:cNvPr id="38" name="グループ化 37"/>
              <p:cNvGrpSpPr/>
              <p:nvPr/>
            </p:nvGrpSpPr>
            <p:grpSpPr>
              <a:xfrm>
                <a:off x="5754001" y="4442216"/>
                <a:ext cx="1911278" cy="1057765"/>
                <a:chOff x="1232211" y="4905759"/>
                <a:chExt cx="1911278" cy="1057765"/>
              </a:xfrm>
            </p:grpSpPr>
            <p:sp>
              <p:nvSpPr>
                <p:cNvPr id="39" name="正方形/長方形 38"/>
                <p:cNvSpPr/>
                <p:nvPr/>
              </p:nvSpPr>
              <p:spPr>
                <a:xfrm>
                  <a:off x="1232211" y="4905759"/>
                  <a:ext cx="1911278" cy="1057765"/>
                </a:xfrm>
                <a:prstGeom prst="rect">
                  <a:avLst/>
                </a:prstGeom>
                <a:solidFill>
                  <a:srgbClr val="A9EFF3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四角形: 角を丸くする 39"/>
                <p:cNvSpPr/>
                <p:nvPr/>
              </p:nvSpPr>
              <p:spPr>
                <a:xfrm>
                  <a:off x="1674578" y="5216695"/>
                  <a:ext cx="1026544" cy="43589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ru-RU" altLang="ja-JP" sz="1600" dirty="0">
                      <a:solidFill>
                        <a:schemeClr val="tx1"/>
                      </a:solidFill>
                    </a:rPr>
                    <a:t>клетка</a:t>
                  </a:r>
                </a:p>
              </p:txBody>
            </p:sp>
          </p:grpSp>
          <p:sp>
            <p:nvSpPr>
              <p:cNvPr id="42" name="テキスト ボックス 41"/>
              <p:cNvSpPr txBox="1"/>
              <p:nvPr/>
            </p:nvSpPr>
            <p:spPr>
              <a:xfrm>
                <a:off x="5001480" y="5596504"/>
                <a:ext cx="3952240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ru-RU" altLang="ja-JP" sz="1200" dirty="0"/>
                  <a:t>Высокая степень проницаемости воды внутрь клеток</a:t>
                </a:r>
              </a:p>
            </p:txBody>
          </p:sp>
        </p:grpSp>
        <p:cxnSp>
          <p:nvCxnSpPr>
            <p:cNvPr id="54" name="直線矢印コネクタ 53"/>
            <p:cNvCxnSpPr/>
            <p:nvPr/>
          </p:nvCxnSpPr>
          <p:spPr>
            <a:xfrm>
              <a:off x="6069618" y="5014043"/>
              <a:ext cx="42607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6069618" y="5226828"/>
              <a:ext cx="42607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H="1">
              <a:off x="7392838" y="5226828"/>
              <a:ext cx="41823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flipH="1">
              <a:off x="7392838" y="5014043"/>
              <a:ext cx="41823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6813423" y="5224550"/>
              <a:ext cx="0" cy="34259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V="1">
              <a:off x="7025734" y="5226828"/>
              <a:ext cx="0" cy="34031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flipH="1">
              <a:off x="6829167" y="4588145"/>
              <a:ext cx="6321" cy="3457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>
              <a:off x="7012828" y="4580397"/>
              <a:ext cx="0" cy="35346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107"/>
          <p:cNvSpPr txBox="1">
            <a:spLocks noChangeArrowheads="1"/>
          </p:cNvSpPr>
          <p:nvPr/>
        </p:nvSpPr>
        <p:spPr bwMode="auto">
          <a:xfrm>
            <a:off x="3046584" y="6372741"/>
            <a:ext cx="607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выражения, используемые в тексте презентации,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японскому закону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Affairs Law</a:t>
            </a:r>
            <a:endParaRPr lang="ja-JP" altLang="en-US" sz="1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2574</Words>
  <Application>Microsoft Office PowerPoint</Application>
  <PresentationFormat>画面に合わせる (4:3)</PresentationFormat>
  <Paragraphs>556</Paragraphs>
  <Slides>25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メイリオ</vt:lpstr>
      <vt:lpstr>Meiryo UI</vt:lpstr>
      <vt:lpstr>游ゴシック</vt:lpstr>
      <vt:lpstr>Arial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大将 竹田</dc:creator>
  <cp:lastModifiedBy>シドレンコエレーナ</cp:lastModifiedBy>
  <cp:revision>165</cp:revision>
  <cp:lastPrinted>2022-03-14T07:43:00Z</cp:lastPrinted>
  <dcterms:created xsi:type="dcterms:W3CDTF">2019-07-11T10:03:00Z</dcterms:created>
  <dcterms:modified xsi:type="dcterms:W3CDTF">2024-03-26T08:45:49Z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1041-10.8.2.6709</vt:lpwstr>
  </property>
</Properties>
</file>